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4" r:id="rId18"/>
    <p:sldId id="278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03B"/>
    <a:srgbClr val="FF5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732" autoAdjust="0"/>
  </p:normalViewPr>
  <p:slideViewPr>
    <p:cSldViewPr showGuides="1">
      <p:cViewPr>
        <p:scale>
          <a:sx n="25" d="100"/>
          <a:sy n="25" d="100"/>
        </p:scale>
        <p:origin x="3264" y="6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OneDrive\&#47928;&#49436;\&#50892;&#53356;&#49397;&#51088;&#47308;\raw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'raw data'!$A$35</c:f>
              <c:strCache>
                <c:ptCount val="1"/>
                <c:pt idx="0">
                  <c:v>매출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marker>
            <c:symbol val="none"/>
          </c:marker>
          <c:cat>
            <c:strRef>
              <c:f>'raw data'!$B$34:$AE$34</c:f>
              <c:strCache>
                <c:ptCount val="30"/>
                <c:pt idx="0">
                  <c:v>2015 1m</c:v>
                </c:pt>
                <c:pt idx="1">
                  <c:v>2015 2m</c:v>
                </c:pt>
                <c:pt idx="2">
                  <c:v>2015 3m</c:v>
                </c:pt>
                <c:pt idx="3">
                  <c:v>2015 4m</c:v>
                </c:pt>
                <c:pt idx="4">
                  <c:v>2015 5m</c:v>
                </c:pt>
                <c:pt idx="5">
                  <c:v>2015 6m</c:v>
                </c:pt>
                <c:pt idx="6">
                  <c:v>2015 7m</c:v>
                </c:pt>
                <c:pt idx="7">
                  <c:v>2015 8m</c:v>
                </c:pt>
                <c:pt idx="8">
                  <c:v>2015 9m</c:v>
                </c:pt>
                <c:pt idx="9">
                  <c:v>2015 10m</c:v>
                </c:pt>
                <c:pt idx="10">
                  <c:v>2015 11m</c:v>
                </c:pt>
                <c:pt idx="11">
                  <c:v>2015 12m</c:v>
                </c:pt>
                <c:pt idx="12">
                  <c:v>2016 1m</c:v>
                </c:pt>
                <c:pt idx="13">
                  <c:v>2016 2m</c:v>
                </c:pt>
                <c:pt idx="14">
                  <c:v>2016 3m</c:v>
                </c:pt>
                <c:pt idx="15">
                  <c:v>2016 4m</c:v>
                </c:pt>
                <c:pt idx="16">
                  <c:v>2016 5m</c:v>
                </c:pt>
                <c:pt idx="17">
                  <c:v>2016 6m</c:v>
                </c:pt>
                <c:pt idx="18">
                  <c:v>2016 7m</c:v>
                </c:pt>
                <c:pt idx="19">
                  <c:v>2016 8m</c:v>
                </c:pt>
                <c:pt idx="20">
                  <c:v>2016 9m</c:v>
                </c:pt>
                <c:pt idx="21">
                  <c:v>2016 10m</c:v>
                </c:pt>
                <c:pt idx="22">
                  <c:v>2016 11m</c:v>
                </c:pt>
                <c:pt idx="23">
                  <c:v>2016 12m</c:v>
                </c:pt>
                <c:pt idx="24">
                  <c:v>2017 1m</c:v>
                </c:pt>
                <c:pt idx="25">
                  <c:v>2017 2m</c:v>
                </c:pt>
                <c:pt idx="26">
                  <c:v>2017 3m</c:v>
                </c:pt>
                <c:pt idx="27">
                  <c:v>2017 4m</c:v>
                </c:pt>
                <c:pt idx="28">
                  <c:v>2017 5m</c:v>
                </c:pt>
                <c:pt idx="29">
                  <c:v>2017 6m</c:v>
                </c:pt>
              </c:strCache>
            </c:strRef>
          </c:cat>
          <c:val>
            <c:numRef>
              <c:f>'raw data'!$B$35:$AE$35</c:f>
              <c:numCache>
                <c:formatCode>_(* #,##0_);_(* \(#,##0\);_(* "-"_);_(@_)</c:formatCode>
                <c:ptCount val="30"/>
                <c:pt idx="0">
                  <c:v>153004808</c:v>
                </c:pt>
                <c:pt idx="1">
                  <c:v>164611062</c:v>
                </c:pt>
                <c:pt idx="2">
                  <c:v>295693959</c:v>
                </c:pt>
                <c:pt idx="3">
                  <c:v>404245368</c:v>
                </c:pt>
                <c:pt idx="4">
                  <c:v>529414423</c:v>
                </c:pt>
                <c:pt idx="5">
                  <c:v>513894414</c:v>
                </c:pt>
                <c:pt idx="6">
                  <c:v>496282641</c:v>
                </c:pt>
                <c:pt idx="7">
                  <c:v>390800451</c:v>
                </c:pt>
                <c:pt idx="8">
                  <c:v>671484695</c:v>
                </c:pt>
                <c:pt idx="9">
                  <c:v>425973648</c:v>
                </c:pt>
                <c:pt idx="10">
                  <c:v>568280911</c:v>
                </c:pt>
                <c:pt idx="11">
                  <c:v>514800305</c:v>
                </c:pt>
                <c:pt idx="12">
                  <c:v>384381167</c:v>
                </c:pt>
                <c:pt idx="13">
                  <c:v>753075327</c:v>
                </c:pt>
                <c:pt idx="14">
                  <c:v>877900242</c:v>
                </c:pt>
                <c:pt idx="15">
                  <c:v>1332441989.3636363</c:v>
                </c:pt>
                <c:pt idx="16">
                  <c:v>719399739.63636363</c:v>
                </c:pt>
                <c:pt idx="17">
                  <c:v>531812871</c:v>
                </c:pt>
                <c:pt idx="18">
                  <c:v>1021827426.5454545</c:v>
                </c:pt>
                <c:pt idx="19">
                  <c:v>743723363.27272725</c:v>
                </c:pt>
                <c:pt idx="20">
                  <c:v>863409005.09090912</c:v>
                </c:pt>
                <c:pt idx="21">
                  <c:v>1355127502.4545455</c:v>
                </c:pt>
                <c:pt idx="22">
                  <c:v>1278791302.7272727</c:v>
                </c:pt>
                <c:pt idx="23">
                  <c:v>906162248</c:v>
                </c:pt>
                <c:pt idx="24">
                  <c:v>1212175160.272727</c:v>
                </c:pt>
                <c:pt idx="25">
                  <c:v>1029962312.4959091</c:v>
                </c:pt>
                <c:pt idx="26">
                  <c:v>1027869562.3045454</c:v>
                </c:pt>
                <c:pt idx="27">
                  <c:v>1259008619.0181818</c:v>
                </c:pt>
                <c:pt idx="28">
                  <c:v>1254323593.8181818</c:v>
                </c:pt>
                <c:pt idx="29">
                  <c:v>1111343142.6363635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4F-4D04-9B73-D74593DFB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5522176"/>
        <c:axId val="166537472"/>
      </c:lineChart>
      <c:catAx>
        <c:axId val="2655221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66537472"/>
        <c:crosses val="autoZero"/>
        <c:auto val="1"/>
        <c:lblAlgn val="ctr"/>
        <c:lblOffset val="100"/>
        <c:noMultiLvlLbl val="0"/>
      </c:catAx>
      <c:valAx>
        <c:axId val="166537472"/>
        <c:scaling>
          <c:orientation val="minMax"/>
        </c:scaling>
        <c:delete val="1"/>
        <c:axPos val="l"/>
        <c:majorGridlines/>
        <c:numFmt formatCode="_(* #,##0_);_(* \(#,##0\);_(* &quot;-&quot;_);_(@_)" sourceLinked="1"/>
        <c:majorTickMark val="out"/>
        <c:minorTickMark val="none"/>
        <c:tickLblPos val="nextTo"/>
        <c:crossAx val="2655221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B19CB0-3A6E-4BED-972D-0D2CFB4669AA}" type="doc">
      <dgm:prSet loTypeId="urn:microsoft.com/office/officeart/2005/8/layout/hChevron3" loCatId="process" qsTypeId="urn:microsoft.com/office/officeart/2005/8/quickstyle/simple1" qsCatId="simple" csTypeId="urn:microsoft.com/office/officeart/2005/8/colors/accent5_5" csCatId="accent5" phldr="1"/>
      <dgm:spPr/>
    </dgm:pt>
    <dgm:pt modelId="{099A8272-F75E-4A5D-85D7-9AB6E634569A}">
      <dgm:prSet phldrT="[텍스트]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동영상조회</a:t>
          </a:r>
          <a:r>
            <a: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/>
          </a:r>
          <a:br>
            <a: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rPr>
          </a:br>
          <a:r>
            <a:rPr lang="ko-KR" altLang="en-US" sz="10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광고</a:t>
          </a:r>
          <a:endParaRPr lang="ko-KR" altLang="en-US" sz="1000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9F7309AC-FADA-4633-96CF-F7AD365C3990}" type="parTrans" cxnId="{F5822E58-D543-445E-BDD1-52D5E03AE7EC}">
      <dgm:prSet/>
      <dgm:spPr/>
      <dgm:t>
        <a:bodyPr/>
        <a:lstStyle/>
        <a:p>
          <a:pPr latinLnBrk="1"/>
          <a:endParaRPr lang="ko-KR" altLang="en-US" sz="1000"/>
        </a:p>
      </dgm:t>
    </dgm:pt>
    <dgm:pt modelId="{BB544202-B9D8-4DBA-BAA5-158EA1778D98}" type="sibTrans" cxnId="{F5822E58-D543-445E-BDD1-52D5E03AE7EC}">
      <dgm:prSet/>
      <dgm:spPr/>
      <dgm:t>
        <a:bodyPr/>
        <a:lstStyle/>
        <a:p>
          <a:pPr latinLnBrk="1"/>
          <a:endParaRPr lang="ko-KR" altLang="en-US" sz="1000"/>
        </a:p>
      </dgm:t>
    </dgm:pt>
    <dgm:pt modelId="{8F6C3A9C-18BA-428B-A14B-8144C7F54DAD}">
      <dgm:prSet phldrT="[텍스트]" custT="1"/>
      <dgm:spPr>
        <a:solidFill>
          <a:schemeClr val="bg1">
            <a:alpha val="76667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영상조회 </a:t>
          </a:r>
          <a:r>
            <a: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/>
          </a:r>
          <a:br>
            <a: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유저확보</a:t>
          </a:r>
          <a:endParaRPr lang="ko-KR" altLang="en-US" sz="10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26EE7177-FAF7-4FBA-9EDB-92703A126CFC}" type="parTrans" cxnId="{A85F18ED-732F-45E5-9A56-A42FA997189A}">
      <dgm:prSet/>
      <dgm:spPr/>
      <dgm:t>
        <a:bodyPr/>
        <a:lstStyle/>
        <a:p>
          <a:pPr latinLnBrk="1"/>
          <a:endParaRPr lang="ko-KR" altLang="en-US" sz="1000"/>
        </a:p>
      </dgm:t>
    </dgm:pt>
    <dgm:pt modelId="{022988DA-47F7-4777-80C7-DEAEDDC87447}" type="sibTrans" cxnId="{A85F18ED-732F-45E5-9A56-A42FA997189A}">
      <dgm:prSet/>
      <dgm:spPr/>
      <dgm:t>
        <a:bodyPr/>
        <a:lstStyle/>
        <a:p>
          <a:pPr latinLnBrk="1"/>
          <a:endParaRPr lang="ko-KR" altLang="en-US" sz="1000"/>
        </a:p>
      </dgm:t>
    </dgm:pt>
    <dgm:pt modelId="{04E6E4D9-9B7B-4251-903F-BE5F95A653A5}">
      <dgm:prSet phldrT="[텍스트]" custT="1"/>
      <dgm:spPr>
        <a:solidFill>
          <a:schemeClr val="bg1">
            <a:alpha val="63333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이벤트</a:t>
          </a:r>
          <a:r>
            <a: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/>
          </a:r>
          <a:br>
            <a: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광고</a:t>
          </a:r>
          <a:endParaRPr lang="ko-KR" altLang="en-US" sz="10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C4F2EA0E-0381-4980-95A9-D484AF4C2482}" type="parTrans" cxnId="{558B0E03-416A-43D9-8466-865F725E6BF2}">
      <dgm:prSet/>
      <dgm:spPr/>
      <dgm:t>
        <a:bodyPr/>
        <a:lstStyle/>
        <a:p>
          <a:pPr latinLnBrk="1"/>
          <a:endParaRPr lang="ko-KR" altLang="en-US" sz="1000"/>
        </a:p>
      </dgm:t>
    </dgm:pt>
    <dgm:pt modelId="{7506A1C9-C7DC-4B90-A045-A5706B6A983C}" type="sibTrans" cxnId="{558B0E03-416A-43D9-8466-865F725E6BF2}">
      <dgm:prSet/>
      <dgm:spPr/>
      <dgm:t>
        <a:bodyPr/>
        <a:lstStyle/>
        <a:p>
          <a:pPr latinLnBrk="1"/>
          <a:endParaRPr lang="ko-KR" altLang="en-US" sz="1000"/>
        </a:p>
      </dgm:t>
    </dgm:pt>
    <dgm:pt modelId="{CD619536-E21C-47B2-AB59-F8A26636B3CC}">
      <dgm:prSet phldrT="[텍스트]" custT="1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이벤트</a:t>
          </a:r>
          <a:r>
            <a: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/>
          </a:r>
          <a:br>
            <a: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참여</a:t>
          </a:r>
          <a:endParaRPr lang="ko-KR" altLang="en-US" sz="10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6BD62295-BDFC-454E-AC10-5BBFC5E8EEA9}" type="parTrans" cxnId="{A5D826C0-BE12-46A9-AE0B-E33AF4E6FBA1}">
      <dgm:prSet/>
      <dgm:spPr/>
      <dgm:t>
        <a:bodyPr/>
        <a:lstStyle/>
        <a:p>
          <a:pPr latinLnBrk="1"/>
          <a:endParaRPr lang="ko-KR" altLang="en-US" sz="1000"/>
        </a:p>
      </dgm:t>
    </dgm:pt>
    <dgm:pt modelId="{3DAD0A90-E2A1-4030-ACA8-753B948B8D9D}" type="sibTrans" cxnId="{A5D826C0-BE12-46A9-AE0B-E33AF4E6FBA1}">
      <dgm:prSet/>
      <dgm:spPr/>
      <dgm:t>
        <a:bodyPr/>
        <a:lstStyle/>
        <a:p>
          <a:pPr latinLnBrk="1"/>
          <a:endParaRPr lang="ko-KR" altLang="en-US" sz="1000"/>
        </a:p>
      </dgm:t>
    </dgm:pt>
    <dgm:pt modelId="{5CDAFC60-D930-445E-8BF8-172EE5FB1D83}" type="pres">
      <dgm:prSet presAssocID="{B7B19CB0-3A6E-4BED-972D-0D2CFB4669AA}" presName="Name0" presStyleCnt="0">
        <dgm:presLayoutVars>
          <dgm:dir/>
          <dgm:resizeHandles val="exact"/>
        </dgm:presLayoutVars>
      </dgm:prSet>
      <dgm:spPr/>
    </dgm:pt>
    <dgm:pt modelId="{02B8D131-547C-41AF-BD3E-762F9DA2DBF2}" type="pres">
      <dgm:prSet presAssocID="{099A8272-F75E-4A5D-85D7-9AB6E634569A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03105E-2ED8-4292-B9B1-8FFB369BB1AA}" type="pres">
      <dgm:prSet presAssocID="{BB544202-B9D8-4DBA-BAA5-158EA1778D98}" presName="parSpace" presStyleCnt="0"/>
      <dgm:spPr/>
    </dgm:pt>
    <dgm:pt modelId="{DB4F2FBF-B182-4630-A1E4-C2F61CB33A35}" type="pres">
      <dgm:prSet presAssocID="{8F6C3A9C-18BA-428B-A14B-8144C7F54DAD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7ED278-5ABB-4C36-A474-493198A29075}" type="pres">
      <dgm:prSet presAssocID="{022988DA-47F7-4777-80C7-DEAEDDC87447}" presName="parSpace" presStyleCnt="0"/>
      <dgm:spPr/>
    </dgm:pt>
    <dgm:pt modelId="{378EF3F0-6893-41CF-819D-8676FC2FC51D}" type="pres">
      <dgm:prSet presAssocID="{04E6E4D9-9B7B-4251-903F-BE5F95A653A5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4C68CF-0314-4766-AA4E-608460DCE658}" type="pres">
      <dgm:prSet presAssocID="{7506A1C9-C7DC-4B90-A045-A5706B6A983C}" presName="parSpace" presStyleCnt="0"/>
      <dgm:spPr/>
    </dgm:pt>
    <dgm:pt modelId="{B3E6B8FF-8630-45D3-BD69-E16B454A3FC2}" type="pres">
      <dgm:prSet presAssocID="{CD619536-E21C-47B2-AB59-F8A26636B3CC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5D826C0-BE12-46A9-AE0B-E33AF4E6FBA1}" srcId="{B7B19CB0-3A6E-4BED-972D-0D2CFB4669AA}" destId="{CD619536-E21C-47B2-AB59-F8A26636B3CC}" srcOrd="3" destOrd="0" parTransId="{6BD62295-BDFC-454E-AC10-5BBFC5E8EEA9}" sibTransId="{3DAD0A90-E2A1-4030-ACA8-753B948B8D9D}"/>
    <dgm:cxn modelId="{A8845C09-F565-458D-B531-CF3D938A043F}" type="presOf" srcId="{B7B19CB0-3A6E-4BED-972D-0D2CFB4669AA}" destId="{5CDAFC60-D930-445E-8BF8-172EE5FB1D83}" srcOrd="0" destOrd="0" presId="urn:microsoft.com/office/officeart/2005/8/layout/hChevron3"/>
    <dgm:cxn modelId="{F5822E58-D543-445E-BDD1-52D5E03AE7EC}" srcId="{B7B19CB0-3A6E-4BED-972D-0D2CFB4669AA}" destId="{099A8272-F75E-4A5D-85D7-9AB6E634569A}" srcOrd="0" destOrd="0" parTransId="{9F7309AC-FADA-4633-96CF-F7AD365C3990}" sibTransId="{BB544202-B9D8-4DBA-BAA5-158EA1778D98}"/>
    <dgm:cxn modelId="{558B0E03-416A-43D9-8466-865F725E6BF2}" srcId="{B7B19CB0-3A6E-4BED-972D-0D2CFB4669AA}" destId="{04E6E4D9-9B7B-4251-903F-BE5F95A653A5}" srcOrd="2" destOrd="0" parTransId="{C4F2EA0E-0381-4980-95A9-D484AF4C2482}" sibTransId="{7506A1C9-C7DC-4B90-A045-A5706B6A983C}"/>
    <dgm:cxn modelId="{0BEC403F-B4BC-4EB3-BA1E-37A367BFFB24}" type="presOf" srcId="{8F6C3A9C-18BA-428B-A14B-8144C7F54DAD}" destId="{DB4F2FBF-B182-4630-A1E4-C2F61CB33A35}" srcOrd="0" destOrd="0" presId="urn:microsoft.com/office/officeart/2005/8/layout/hChevron3"/>
    <dgm:cxn modelId="{ADCFB8D7-2036-4229-AA6D-BC16F3A2D8DC}" type="presOf" srcId="{099A8272-F75E-4A5D-85D7-9AB6E634569A}" destId="{02B8D131-547C-41AF-BD3E-762F9DA2DBF2}" srcOrd="0" destOrd="0" presId="urn:microsoft.com/office/officeart/2005/8/layout/hChevron3"/>
    <dgm:cxn modelId="{D3A39B7D-4961-4B02-B77C-8810774BAE16}" type="presOf" srcId="{04E6E4D9-9B7B-4251-903F-BE5F95A653A5}" destId="{378EF3F0-6893-41CF-819D-8676FC2FC51D}" srcOrd="0" destOrd="0" presId="urn:microsoft.com/office/officeart/2005/8/layout/hChevron3"/>
    <dgm:cxn modelId="{A85F18ED-732F-45E5-9A56-A42FA997189A}" srcId="{B7B19CB0-3A6E-4BED-972D-0D2CFB4669AA}" destId="{8F6C3A9C-18BA-428B-A14B-8144C7F54DAD}" srcOrd="1" destOrd="0" parTransId="{26EE7177-FAF7-4FBA-9EDB-92703A126CFC}" sibTransId="{022988DA-47F7-4777-80C7-DEAEDDC87447}"/>
    <dgm:cxn modelId="{6537F989-9D67-4E02-AFF0-6923B25E770E}" type="presOf" srcId="{CD619536-E21C-47B2-AB59-F8A26636B3CC}" destId="{B3E6B8FF-8630-45D3-BD69-E16B454A3FC2}" srcOrd="0" destOrd="0" presId="urn:microsoft.com/office/officeart/2005/8/layout/hChevron3"/>
    <dgm:cxn modelId="{012BA160-8878-43A4-A393-ECBCD5BF9A38}" type="presParOf" srcId="{5CDAFC60-D930-445E-8BF8-172EE5FB1D83}" destId="{02B8D131-547C-41AF-BD3E-762F9DA2DBF2}" srcOrd="0" destOrd="0" presId="urn:microsoft.com/office/officeart/2005/8/layout/hChevron3"/>
    <dgm:cxn modelId="{BA867B56-0E80-489F-ACA6-191E364B211F}" type="presParOf" srcId="{5CDAFC60-D930-445E-8BF8-172EE5FB1D83}" destId="{4E03105E-2ED8-4292-B9B1-8FFB369BB1AA}" srcOrd="1" destOrd="0" presId="urn:microsoft.com/office/officeart/2005/8/layout/hChevron3"/>
    <dgm:cxn modelId="{1B4D8A6A-E191-4B7E-BD50-F8D58738BB33}" type="presParOf" srcId="{5CDAFC60-D930-445E-8BF8-172EE5FB1D83}" destId="{DB4F2FBF-B182-4630-A1E4-C2F61CB33A35}" srcOrd="2" destOrd="0" presId="urn:microsoft.com/office/officeart/2005/8/layout/hChevron3"/>
    <dgm:cxn modelId="{99F78DEE-122C-4EEC-9E2E-E8684EB8A92F}" type="presParOf" srcId="{5CDAFC60-D930-445E-8BF8-172EE5FB1D83}" destId="{3B7ED278-5ABB-4C36-A474-493198A29075}" srcOrd="3" destOrd="0" presId="urn:microsoft.com/office/officeart/2005/8/layout/hChevron3"/>
    <dgm:cxn modelId="{D2CC70F7-CB90-4FEA-8817-7F14F0893FEB}" type="presParOf" srcId="{5CDAFC60-D930-445E-8BF8-172EE5FB1D83}" destId="{378EF3F0-6893-41CF-819D-8676FC2FC51D}" srcOrd="4" destOrd="0" presId="urn:microsoft.com/office/officeart/2005/8/layout/hChevron3"/>
    <dgm:cxn modelId="{1668F2C9-5FA9-4F01-8102-1E3EC08E6226}" type="presParOf" srcId="{5CDAFC60-D930-445E-8BF8-172EE5FB1D83}" destId="{924C68CF-0314-4766-AA4E-608460DCE658}" srcOrd="5" destOrd="0" presId="urn:microsoft.com/office/officeart/2005/8/layout/hChevron3"/>
    <dgm:cxn modelId="{23FC5986-343B-449D-89FD-145ABB0A8F35}" type="presParOf" srcId="{5CDAFC60-D930-445E-8BF8-172EE5FB1D83}" destId="{B3E6B8FF-8630-45D3-BD69-E16B454A3FC2}" srcOrd="6" destOrd="0" presId="urn:microsoft.com/office/officeart/2005/8/layout/hChevron3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B19CB0-3A6E-4BED-972D-0D2CFB4669AA}" type="doc">
      <dgm:prSet loTypeId="urn:microsoft.com/office/officeart/2005/8/layout/hChevron3" loCatId="process" qsTypeId="urn:microsoft.com/office/officeart/2005/8/quickstyle/simple1" qsCatId="simple" csTypeId="urn:microsoft.com/office/officeart/2005/8/colors/accent5_5" csCatId="accent5" phldr="1"/>
      <dgm:spPr/>
    </dgm:pt>
    <dgm:pt modelId="{099A8272-F75E-4A5D-85D7-9AB6E634569A}">
      <dgm:prSet phldrT="[텍스트]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Vitality</a:t>
          </a:r>
          <a:br>
            <a: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rPr>
          </a:br>
          <a:r>
            <a:rPr lang="ko-KR" altLang="en-US" sz="10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이벤트 진행</a:t>
          </a:r>
          <a:endParaRPr lang="ko-KR" altLang="en-US" sz="1000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9F7309AC-FADA-4633-96CF-F7AD365C3990}" type="parTrans" cxnId="{F5822E58-D543-445E-BDD1-52D5E03AE7EC}">
      <dgm:prSet/>
      <dgm:spPr/>
      <dgm:t>
        <a:bodyPr/>
        <a:lstStyle/>
        <a:p>
          <a:pPr latinLnBrk="1"/>
          <a:endParaRPr lang="ko-KR" altLang="en-US" sz="1000"/>
        </a:p>
      </dgm:t>
    </dgm:pt>
    <dgm:pt modelId="{BB544202-B9D8-4DBA-BAA5-158EA1778D98}" type="sibTrans" cxnId="{F5822E58-D543-445E-BDD1-52D5E03AE7EC}">
      <dgm:prSet/>
      <dgm:spPr/>
      <dgm:t>
        <a:bodyPr/>
        <a:lstStyle/>
        <a:p>
          <a:pPr latinLnBrk="1"/>
          <a:endParaRPr lang="ko-KR" altLang="en-US" sz="1000"/>
        </a:p>
      </dgm:t>
    </dgm:pt>
    <dgm:pt modelId="{8F6C3A9C-18BA-428B-A14B-8144C7F54DAD}">
      <dgm:prSet phldrT="[텍스트]" custT="1"/>
      <dgm:spPr>
        <a:solidFill>
          <a:schemeClr val="bg1">
            <a:alpha val="76667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광고 </a:t>
          </a:r>
          <a:r>
            <a:rPr lang="ko-KR" altLang="en-US" sz="1000" dirty="0" err="1" smtClean="0">
              <a:latin typeface="HY헤드라인M" panose="02030600000101010101" pitchFamily="18" charset="-127"/>
              <a:ea typeface="HY헤드라인M" panose="02030600000101010101" pitchFamily="18" charset="-127"/>
            </a:rPr>
            <a:t>매체별</a:t>
          </a:r>
          <a:r>
            <a: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/>
          </a:r>
          <a:br>
            <a: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1000" dirty="0" err="1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앱</a:t>
          </a:r>
          <a:r>
            <a:rPr lang="ko-KR" altLang="en-US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 설치 광고 진행</a:t>
          </a:r>
          <a:endParaRPr lang="ko-KR" altLang="en-US" sz="10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26EE7177-FAF7-4FBA-9EDB-92703A126CFC}" type="parTrans" cxnId="{A85F18ED-732F-45E5-9A56-A42FA997189A}">
      <dgm:prSet/>
      <dgm:spPr/>
      <dgm:t>
        <a:bodyPr/>
        <a:lstStyle/>
        <a:p>
          <a:pPr latinLnBrk="1"/>
          <a:endParaRPr lang="ko-KR" altLang="en-US" sz="1000"/>
        </a:p>
      </dgm:t>
    </dgm:pt>
    <dgm:pt modelId="{022988DA-47F7-4777-80C7-DEAEDDC87447}" type="sibTrans" cxnId="{A85F18ED-732F-45E5-9A56-A42FA997189A}">
      <dgm:prSet/>
      <dgm:spPr/>
      <dgm:t>
        <a:bodyPr/>
        <a:lstStyle/>
        <a:p>
          <a:pPr latinLnBrk="1"/>
          <a:endParaRPr lang="ko-KR" altLang="en-US" sz="1000"/>
        </a:p>
      </dgm:t>
    </dgm:pt>
    <dgm:pt modelId="{04E6E4D9-9B7B-4251-903F-BE5F95A653A5}">
      <dgm:prSet phldrT="[텍스트]" custT="1"/>
      <dgm:spPr>
        <a:solidFill>
          <a:schemeClr val="bg1">
            <a:alpha val="63333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비 활동 유저 대상</a:t>
          </a:r>
          <a:r>
            <a: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/>
          </a:r>
          <a:br>
            <a: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1000" dirty="0" err="1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앱</a:t>
          </a:r>
          <a:r>
            <a:rPr lang="ko-KR" altLang="en-US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 실행 광고</a:t>
          </a:r>
          <a:endParaRPr lang="ko-KR" altLang="en-US" sz="10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C4F2EA0E-0381-4980-95A9-D484AF4C2482}" type="parTrans" cxnId="{558B0E03-416A-43D9-8466-865F725E6BF2}">
      <dgm:prSet/>
      <dgm:spPr/>
      <dgm:t>
        <a:bodyPr/>
        <a:lstStyle/>
        <a:p>
          <a:pPr latinLnBrk="1"/>
          <a:endParaRPr lang="ko-KR" altLang="en-US" sz="1000"/>
        </a:p>
      </dgm:t>
    </dgm:pt>
    <dgm:pt modelId="{7506A1C9-C7DC-4B90-A045-A5706B6A983C}" type="sibTrans" cxnId="{558B0E03-416A-43D9-8466-865F725E6BF2}">
      <dgm:prSet/>
      <dgm:spPr/>
      <dgm:t>
        <a:bodyPr/>
        <a:lstStyle/>
        <a:p>
          <a:pPr latinLnBrk="1"/>
          <a:endParaRPr lang="ko-KR" altLang="en-US" sz="1000"/>
        </a:p>
      </dgm:t>
    </dgm:pt>
    <dgm:pt modelId="{CD619536-E21C-47B2-AB59-F8A26636B3CC}">
      <dgm:prSet phldrT="[텍스트]" custT="1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포인트 적립 독려</a:t>
          </a:r>
          <a:endParaRPr lang="ko-KR" altLang="en-US" sz="10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6BD62295-BDFC-454E-AC10-5BBFC5E8EEA9}" type="parTrans" cxnId="{A5D826C0-BE12-46A9-AE0B-E33AF4E6FBA1}">
      <dgm:prSet/>
      <dgm:spPr/>
      <dgm:t>
        <a:bodyPr/>
        <a:lstStyle/>
        <a:p>
          <a:pPr latinLnBrk="1"/>
          <a:endParaRPr lang="ko-KR" altLang="en-US" sz="1000"/>
        </a:p>
      </dgm:t>
    </dgm:pt>
    <dgm:pt modelId="{3DAD0A90-E2A1-4030-ACA8-753B948B8D9D}" type="sibTrans" cxnId="{A5D826C0-BE12-46A9-AE0B-E33AF4E6FBA1}">
      <dgm:prSet/>
      <dgm:spPr/>
      <dgm:t>
        <a:bodyPr/>
        <a:lstStyle/>
        <a:p>
          <a:pPr latinLnBrk="1"/>
          <a:endParaRPr lang="ko-KR" altLang="en-US" sz="1000"/>
        </a:p>
      </dgm:t>
    </dgm:pt>
    <dgm:pt modelId="{5CDAFC60-D930-445E-8BF8-172EE5FB1D83}" type="pres">
      <dgm:prSet presAssocID="{B7B19CB0-3A6E-4BED-972D-0D2CFB4669AA}" presName="Name0" presStyleCnt="0">
        <dgm:presLayoutVars>
          <dgm:dir/>
          <dgm:resizeHandles val="exact"/>
        </dgm:presLayoutVars>
      </dgm:prSet>
      <dgm:spPr/>
    </dgm:pt>
    <dgm:pt modelId="{02B8D131-547C-41AF-BD3E-762F9DA2DBF2}" type="pres">
      <dgm:prSet presAssocID="{099A8272-F75E-4A5D-85D7-9AB6E634569A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03105E-2ED8-4292-B9B1-8FFB369BB1AA}" type="pres">
      <dgm:prSet presAssocID="{BB544202-B9D8-4DBA-BAA5-158EA1778D98}" presName="parSpace" presStyleCnt="0"/>
      <dgm:spPr/>
    </dgm:pt>
    <dgm:pt modelId="{DB4F2FBF-B182-4630-A1E4-C2F61CB33A35}" type="pres">
      <dgm:prSet presAssocID="{8F6C3A9C-18BA-428B-A14B-8144C7F54DAD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7ED278-5ABB-4C36-A474-493198A29075}" type="pres">
      <dgm:prSet presAssocID="{022988DA-47F7-4777-80C7-DEAEDDC87447}" presName="parSpace" presStyleCnt="0"/>
      <dgm:spPr/>
    </dgm:pt>
    <dgm:pt modelId="{378EF3F0-6893-41CF-819D-8676FC2FC51D}" type="pres">
      <dgm:prSet presAssocID="{04E6E4D9-9B7B-4251-903F-BE5F95A653A5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4C68CF-0314-4766-AA4E-608460DCE658}" type="pres">
      <dgm:prSet presAssocID="{7506A1C9-C7DC-4B90-A045-A5706B6A983C}" presName="parSpace" presStyleCnt="0"/>
      <dgm:spPr/>
    </dgm:pt>
    <dgm:pt modelId="{B3E6B8FF-8630-45D3-BD69-E16B454A3FC2}" type="pres">
      <dgm:prSet presAssocID="{CD619536-E21C-47B2-AB59-F8A26636B3CC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5D826C0-BE12-46A9-AE0B-E33AF4E6FBA1}" srcId="{B7B19CB0-3A6E-4BED-972D-0D2CFB4669AA}" destId="{CD619536-E21C-47B2-AB59-F8A26636B3CC}" srcOrd="3" destOrd="0" parTransId="{6BD62295-BDFC-454E-AC10-5BBFC5E8EEA9}" sibTransId="{3DAD0A90-E2A1-4030-ACA8-753B948B8D9D}"/>
    <dgm:cxn modelId="{38E258C6-82E2-4EE6-963B-6628F39C7D29}" type="presOf" srcId="{04E6E4D9-9B7B-4251-903F-BE5F95A653A5}" destId="{378EF3F0-6893-41CF-819D-8676FC2FC51D}" srcOrd="0" destOrd="0" presId="urn:microsoft.com/office/officeart/2005/8/layout/hChevron3"/>
    <dgm:cxn modelId="{F5822E58-D543-445E-BDD1-52D5E03AE7EC}" srcId="{B7B19CB0-3A6E-4BED-972D-0D2CFB4669AA}" destId="{099A8272-F75E-4A5D-85D7-9AB6E634569A}" srcOrd="0" destOrd="0" parTransId="{9F7309AC-FADA-4633-96CF-F7AD365C3990}" sibTransId="{BB544202-B9D8-4DBA-BAA5-158EA1778D98}"/>
    <dgm:cxn modelId="{558B0E03-416A-43D9-8466-865F725E6BF2}" srcId="{B7B19CB0-3A6E-4BED-972D-0D2CFB4669AA}" destId="{04E6E4D9-9B7B-4251-903F-BE5F95A653A5}" srcOrd="2" destOrd="0" parTransId="{C4F2EA0E-0381-4980-95A9-D484AF4C2482}" sibTransId="{7506A1C9-C7DC-4B90-A045-A5706B6A983C}"/>
    <dgm:cxn modelId="{37D46076-9AB2-4344-99E0-615CD39914D4}" type="presOf" srcId="{8F6C3A9C-18BA-428B-A14B-8144C7F54DAD}" destId="{DB4F2FBF-B182-4630-A1E4-C2F61CB33A35}" srcOrd="0" destOrd="0" presId="urn:microsoft.com/office/officeart/2005/8/layout/hChevron3"/>
    <dgm:cxn modelId="{D47E7D73-4F25-478E-AE04-25345EA1A8E4}" type="presOf" srcId="{099A8272-F75E-4A5D-85D7-9AB6E634569A}" destId="{02B8D131-547C-41AF-BD3E-762F9DA2DBF2}" srcOrd="0" destOrd="0" presId="urn:microsoft.com/office/officeart/2005/8/layout/hChevron3"/>
    <dgm:cxn modelId="{C01C3F01-B6C7-4046-92BC-164A4BFD6123}" type="presOf" srcId="{B7B19CB0-3A6E-4BED-972D-0D2CFB4669AA}" destId="{5CDAFC60-D930-445E-8BF8-172EE5FB1D83}" srcOrd="0" destOrd="0" presId="urn:microsoft.com/office/officeart/2005/8/layout/hChevron3"/>
    <dgm:cxn modelId="{A85F18ED-732F-45E5-9A56-A42FA997189A}" srcId="{B7B19CB0-3A6E-4BED-972D-0D2CFB4669AA}" destId="{8F6C3A9C-18BA-428B-A14B-8144C7F54DAD}" srcOrd="1" destOrd="0" parTransId="{26EE7177-FAF7-4FBA-9EDB-92703A126CFC}" sibTransId="{022988DA-47F7-4777-80C7-DEAEDDC87447}"/>
    <dgm:cxn modelId="{7697C26F-468A-42DE-A7EC-D1532F1BAF6F}" type="presOf" srcId="{CD619536-E21C-47B2-AB59-F8A26636B3CC}" destId="{B3E6B8FF-8630-45D3-BD69-E16B454A3FC2}" srcOrd="0" destOrd="0" presId="urn:microsoft.com/office/officeart/2005/8/layout/hChevron3"/>
    <dgm:cxn modelId="{E22385E5-26E5-41FD-94D0-7745607EB4F2}" type="presParOf" srcId="{5CDAFC60-D930-445E-8BF8-172EE5FB1D83}" destId="{02B8D131-547C-41AF-BD3E-762F9DA2DBF2}" srcOrd="0" destOrd="0" presId="urn:microsoft.com/office/officeart/2005/8/layout/hChevron3"/>
    <dgm:cxn modelId="{9E1B0461-B534-4FB6-A204-DFB6A8EE9620}" type="presParOf" srcId="{5CDAFC60-D930-445E-8BF8-172EE5FB1D83}" destId="{4E03105E-2ED8-4292-B9B1-8FFB369BB1AA}" srcOrd="1" destOrd="0" presId="urn:microsoft.com/office/officeart/2005/8/layout/hChevron3"/>
    <dgm:cxn modelId="{866524DB-126E-4564-B747-A3499DEDEAB1}" type="presParOf" srcId="{5CDAFC60-D930-445E-8BF8-172EE5FB1D83}" destId="{DB4F2FBF-B182-4630-A1E4-C2F61CB33A35}" srcOrd="2" destOrd="0" presId="urn:microsoft.com/office/officeart/2005/8/layout/hChevron3"/>
    <dgm:cxn modelId="{8287C9D7-7A27-4B0E-B957-9CE9D00AD175}" type="presParOf" srcId="{5CDAFC60-D930-445E-8BF8-172EE5FB1D83}" destId="{3B7ED278-5ABB-4C36-A474-493198A29075}" srcOrd="3" destOrd="0" presId="urn:microsoft.com/office/officeart/2005/8/layout/hChevron3"/>
    <dgm:cxn modelId="{AAB447C7-62AF-4109-8F97-A99699FE55A5}" type="presParOf" srcId="{5CDAFC60-D930-445E-8BF8-172EE5FB1D83}" destId="{378EF3F0-6893-41CF-819D-8676FC2FC51D}" srcOrd="4" destOrd="0" presId="urn:microsoft.com/office/officeart/2005/8/layout/hChevron3"/>
    <dgm:cxn modelId="{6FDD1A0E-8CC2-4FDF-B947-1A201ACA27C9}" type="presParOf" srcId="{5CDAFC60-D930-445E-8BF8-172EE5FB1D83}" destId="{924C68CF-0314-4766-AA4E-608460DCE658}" srcOrd="5" destOrd="0" presId="urn:microsoft.com/office/officeart/2005/8/layout/hChevron3"/>
    <dgm:cxn modelId="{33FD19A1-EFEF-400D-BB86-5302FA7F51BE}" type="presParOf" srcId="{5CDAFC60-D930-445E-8BF8-172EE5FB1D83}" destId="{B3E6B8FF-8630-45D3-BD69-E16B454A3FC2}" srcOrd="6" destOrd="0" presId="urn:microsoft.com/office/officeart/2005/8/layout/hChevron3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8D131-547C-41AF-BD3E-762F9DA2DBF2}">
      <dsp:nvSpPr>
        <dsp:cNvPr id="0" name=""/>
        <dsp:cNvSpPr/>
      </dsp:nvSpPr>
      <dsp:spPr>
        <a:xfrm>
          <a:off x="2151" y="0"/>
          <a:ext cx="2158974" cy="504056"/>
        </a:xfrm>
        <a:prstGeom prst="homePlate">
          <a:avLst/>
        </a:prstGeom>
        <a:solidFill>
          <a:schemeClr val="bg1"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동영상조회</a:t>
          </a:r>
          <a:r>
            <a:rPr lang="en-US" altLang="ko-KR" sz="1000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/>
          </a:r>
          <a:br>
            <a:rPr lang="en-US" altLang="ko-KR" sz="1000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</a:br>
          <a:r>
            <a:rPr lang="ko-KR" altLang="en-US" sz="1000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광고</a:t>
          </a:r>
          <a:endParaRPr lang="ko-KR" altLang="en-US" sz="1000" kern="1200" dirty="0">
            <a:latin typeface="HY견고딕" panose="02030600000101010101" pitchFamily="18" charset="-127"/>
            <a:ea typeface="HY견고딕" panose="02030600000101010101" pitchFamily="18" charset="-127"/>
          </a:endParaRPr>
        </a:p>
      </dsp:txBody>
      <dsp:txXfrm>
        <a:off x="2151" y="0"/>
        <a:ext cx="2032960" cy="504056"/>
      </dsp:txXfrm>
    </dsp:sp>
    <dsp:sp modelId="{DB4F2FBF-B182-4630-A1E4-C2F61CB33A35}">
      <dsp:nvSpPr>
        <dsp:cNvPr id="0" name=""/>
        <dsp:cNvSpPr/>
      </dsp:nvSpPr>
      <dsp:spPr>
        <a:xfrm>
          <a:off x="1729331" y="0"/>
          <a:ext cx="2158974" cy="504056"/>
        </a:xfrm>
        <a:prstGeom prst="chevron">
          <a:avLst/>
        </a:prstGeom>
        <a:solidFill>
          <a:schemeClr val="bg1">
            <a:alpha val="76667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영상조회 </a:t>
          </a:r>
          <a:r>
            <a:rPr lang="en-US" altLang="ko-KR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/>
          </a:r>
          <a:br>
            <a:rPr lang="en-US" altLang="ko-KR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유저확보</a:t>
          </a:r>
          <a:endParaRPr lang="ko-KR" altLang="en-US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1981359" y="0"/>
        <a:ext cx="1654918" cy="504056"/>
      </dsp:txXfrm>
    </dsp:sp>
    <dsp:sp modelId="{378EF3F0-6893-41CF-819D-8676FC2FC51D}">
      <dsp:nvSpPr>
        <dsp:cNvPr id="0" name=""/>
        <dsp:cNvSpPr/>
      </dsp:nvSpPr>
      <dsp:spPr>
        <a:xfrm>
          <a:off x="3456510" y="0"/>
          <a:ext cx="2158974" cy="504056"/>
        </a:xfrm>
        <a:prstGeom prst="chevron">
          <a:avLst/>
        </a:prstGeom>
        <a:solidFill>
          <a:schemeClr val="bg1">
            <a:alpha val="63333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이벤트</a:t>
          </a:r>
          <a:r>
            <a:rPr lang="en-US" altLang="ko-KR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/>
          </a:r>
          <a:br>
            <a:rPr lang="en-US" altLang="ko-KR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광고</a:t>
          </a:r>
          <a:endParaRPr lang="ko-KR" altLang="en-US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3708538" y="0"/>
        <a:ext cx="1654918" cy="504056"/>
      </dsp:txXfrm>
    </dsp:sp>
    <dsp:sp modelId="{B3E6B8FF-8630-45D3-BD69-E16B454A3FC2}">
      <dsp:nvSpPr>
        <dsp:cNvPr id="0" name=""/>
        <dsp:cNvSpPr/>
      </dsp:nvSpPr>
      <dsp:spPr>
        <a:xfrm>
          <a:off x="5183689" y="0"/>
          <a:ext cx="2158974" cy="504056"/>
        </a:xfrm>
        <a:prstGeom prst="chevron">
          <a:avLst/>
        </a:prstGeom>
        <a:solidFill>
          <a:schemeClr val="bg1">
            <a:alpha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이벤트</a:t>
          </a:r>
          <a:r>
            <a:rPr lang="en-US" altLang="ko-KR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/>
          </a:r>
          <a:br>
            <a:rPr lang="en-US" altLang="ko-KR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참여</a:t>
          </a:r>
          <a:endParaRPr lang="ko-KR" altLang="en-US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5435717" y="0"/>
        <a:ext cx="1654918" cy="5040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8D131-547C-41AF-BD3E-762F9DA2DBF2}">
      <dsp:nvSpPr>
        <dsp:cNvPr id="0" name=""/>
        <dsp:cNvSpPr/>
      </dsp:nvSpPr>
      <dsp:spPr>
        <a:xfrm>
          <a:off x="2151" y="0"/>
          <a:ext cx="2158974" cy="504056"/>
        </a:xfrm>
        <a:prstGeom prst="homePlate">
          <a:avLst/>
        </a:prstGeom>
        <a:solidFill>
          <a:schemeClr val="bg1"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Vitality</a:t>
          </a:r>
          <a:br>
            <a:rPr lang="en-US" altLang="ko-KR" sz="1000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</a:br>
          <a:r>
            <a:rPr lang="ko-KR" altLang="en-US" sz="1000" kern="12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이벤트 진행</a:t>
          </a:r>
          <a:endParaRPr lang="ko-KR" altLang="en-US" sz="1000" kern="1200" dirty="0">
            <a:latin typeface="HY견고딕" panose="02030600000101010101" pitchFamily="18" charset="-127"/>
            <a:ea typeface="HY견고딕" panose="02030600000101010101" pitchFamily="18" charset="-127"/>
          </a:endParaRPr>
        </a:p>
      </dsp:txBody>
      <dsp:txXfrm>
        <a:off x="2151" y="0"/>
        <a:ext cx="2032960" cy="504056"/>
      </dsp:txXfrm>
    </dsp:sp>
    <dsp:sp modelId="{DB4F2FBF-B182-4630-A1E4-C2F61CB33A35}">
      <dsp:nvSpPr>
        <dsp:cNvPr id="0" name=""/>
        <dsp:cNvSpPr/>
      </dsp:nvSpPr>
      <dsp:spPr>
        <a:xfrm>
          <a:off x="1729331" y="0"/>
          <a:ext cx="2158974" cy="504056"/>
        </a:xfrm>
        <a:prstGeom prst="chevron">
          <a:avLst/>
        </a:prstGeom>
        <a:solidFill>
          <a:schemeClr val="bg1">
            <a:alpha val="76667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광고 </a:t>
          </a:r>
          <a:r>
            <a:rPr lang="ko-KR" altLang="en-US" sz="1000" kern="1200" dirty="0" err="1" smtClean="0">
              <a:latin typeface="HY헤드라인M" panose="02030600000101010101" pitchFamily="18" charset="-127"/>
              <a:ea typeface="HY헤드라인M" panose="02030600000101010101" pitchFamily="18" charset="-127"/>
            </a:rPr>
            <a:t>매체별</a:t>
          </a:r>
          <a:r>
            <a:rPr lang="en-US" altLang="ko-KR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/>
          </a:r>
          <a:br>
            <a:rPr lang="en-US" altLang="ko-KR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1000" kern="1200" dirty="0" err="1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앱</a:t>
          </a:r>
          <a:r>
            <a:rPr lang="ko-KR" altLang="en-US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 설치 광고 진행</a:t>
          </a:r>
          <a:endParaRPr lang="ko-KR" altLang="en-US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1981359" y="0"/>
        <a:ext cx="1654918" cy="504056"/>
      </dsp:txXfrm>
    </dsp:sp>
    <dsp:sp modelId="{378EF3F0-6893-41CF-819D-8676FC2FC51D}">
      <dsp:nvSpPr>
        <dsp:cNvPr id="0" name=""/>
        <dsp:cNvSpPr/>
      </dsp:nvSpPr>
      <dsp:spPr>
        <a:xfrm>
          <a:off x="3456510" y="0"/>
          <a:ext cx="2158974" cy="504056"/>
        </a:xfrm>
        <a:prstGeom prst="chevron">
          <a:avLst/>
        </a:prstGeom>
        <a:solidFill>
          <a:schemeClr val="bg1">
            <a:alpha val="63333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비 활동 유저 대상</a:t>
          </a:r>
          <a:r>
            <a:rPr lang="en-US" altLang="ko-KR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/>
          </a:r>
          <a:br>
            <a:rPr lang="en-US" altLang="ko-KR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1000" kern="1200" dirty="0" err="1" smtClean="0">
              <a:latin typeface="HY헤드라인M" panose="02030600000101010101" pitchFamily="18" charset="-127"/>
              <a:ea typeface="HY헤드라인M" panose="02030600000101010101" pitchFamily="18" charset="-127"/>
            </a:rPr>
            <a:t>앱</a:t>
          </a:r>
          <a:r>
            <a:rPr lang="ko-KR" altLang="en-US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 실행 광고</a:t>
          </a:r>
          <a:endParaRPr lang="ko-KR" altLang="en-US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3708538" y="0"/>
        <a:ext cx="1654918" cy="504056"/>
      </dsp:txXfrm>
    </dsp:sp>
    <dsp:sp modelId="{B3E6B8FF-8630-45D3-BD69-E16B454A3FC2}">
      <dsp:nvSpPr>
        <dsp:cNvPr id="0" name=""/>
        <dsp:cNvSpPr/>
      </dsp:nvSpPr>
      <dsp:spPr>
        <a:xfrm>
          <a:off x="5183689" y="0"/>
          <a:ext cx="2158974" cy="504056"/>
        </a:xfrm>
        <a:prstGeom prst="chevron">
          <a:avLst/>
        </a:prstGeom>
        <a:solidFill>
          <a:schemeClr val="bg1">
            <a:alpha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HY헤드라인M" panose="02030600000101010101" pitchFamily="18" charset="-127"/>
              <a:ea typeface="HY헤드라인M" panose="02030600000101010101" pitchFamily="18" charset="-127"/>
            </a:rPr>
            <a:t>포인트 적립 독려</a:t>
          </a:r>
          <a:endParaRPr lang="ko-KR" altLang="en-US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5435717" y="0"/>
        <a:ext cx="1654918" cy="504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C9EC6-5749-4482-A4CF-589D947BB999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06D68-FE53-457F-9E0A-12460C9DC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6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저희가 첫번째로 발표를 진행하게 되었는데요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가장 먼저 발표하기에 저희의 목표도 기억에 </a:t>
            </a:r>
            <a:r>
              <a:rPr lang="ko-KR" altLang="en-US" baseline="0" dirty="0" err="1" smtClean="0"/>
              <a:t>오래남게</a:t>
            </a:r>
            <a:r>
              <a:rPr lang="ko-KR" altLang="en-US" baseline="0" dirty="0" smtClean="0"/>
              <a:t> 하는 걸로 정했습니다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어떻게 하냐</a:t>
            </a:r>
            <a:r>
              <a:rPr lang="en-US" altLang="ko-KR" baseline="0" dirty="0" smtClean="0"/>
              <a:t>? 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잘 기억될 수 있도록 저희 </a:t>
            </a:r>
            <a:r>
              <a:rPr lang="en-US" altLang="ko-KR" baseline="0" dirty="0" smtClean="0"/>
              <a:t>LC</a:t>
            </a:r>
            <a:r>
              <a:rPr lang="ko-KR" altLang="en-US" baseline="0" dirty="0" err="1" smtClean="0"/>
              <a:t>벤처스를</a:t>
            </a:r>
            <a:r>
              <a:rPr lang="ko-KR" altLang="en-US" baseline="0" dirty="0" smtClean="0"/>
              <a:t> 이미지로 먼저 보여드리겠습니다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43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이런 관점에서 저희가 바라본 </a:t>
            </a:r>
            <a:r>
              <a:rPr lang="en-US" altLang="ko-KR" dirty="0" smtClean="0"/>
              <a:t>AIA</a:t>
            </a:r>
            <a:r>
              <a:rPr lang="ko-KR" altLang="en-US" baseline="0" dirty="0" smtClean="0"/>
              <a:t>의 소셜 미디어 콘텐츠 및 캠페인의 장점은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매체별</a:t>
            </a:r>
            <a:r>
              <a:rPr lang="ko-KR" altLang="en-US" baseline="0" dirty="0" smtClean="0"/>
              <a:t> 특성에 맞는 다양한 소재를 사용하였고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콘텐츠 퀄리티가 매우 높았다는 점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유튜브를 제외한 미디어의 동영상에 투자가 충분하지 않았으며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 </a:t>
            </a:r>
            <a:r>
              <a:rPr lang="ko-KR" altLang="en-US" baseline="0" dirty="0" err="1" smtClean="0"/>
              <a:t>미디어별로</a:t>
            </a:r>
            <a:r>
              <a:rPr lang="ko-KR" altLang="en-US" baseline="0" dirty="0" smtClean="0"/>
              <a:t> 독립된 캠페인으로 </a:t>
            </a:r>
            <a:r>
              <a:rPr lang="ko-KR" altLang="en-US" baseline="0" dirty="0" err="1" smtClean="0"/>
              <a:t>운영되다보니</a:t>
            </a:r>
            <a:r>
              <a:rPr lang="ko-KR" altLang="en-US" baseline="0" dirty="0" smtClean="0"/>
              <a:t> 연계성이 부족하다는 단점이 있었습니다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미디어간의</a:t>
            </a:r>
            <a:r>
              <a:rPr lang="ko-KR" altLang="en-US" baseline="0" dirty="0" smtClean="0"/>
              <a:t> 연계성 부족은 특정 매체에 성과가 집중되는 효과를 보이는 것으로 판단됩니다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이에 따라 저희가 </a:t>
            </a:r>
            <a:r>
              <a:rPr lang="ko-KR" altLang="en-US" baseline="0" dirty="0" err="1" smtClean="0"/>
              <a:t>제안드릴</a:t>
            </a:r>
            <a:r>
              <a:rPr lang="ko-KR" altLang="en-US" baseline="0" dirty="0" smtClean="0"/>
              <a:t> 수 있는 솔루션은 각 미디어간 유기적으로 통합된 캠페인을 구성하여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 미디어의 퍼포먼스를 견인하는 것이며</a:t>
            </a:r>
            <a:r>
              <a:rPr lang="en-US" altLang="ko-KR" baseline="0" dirty="0" smtClean="0"/>
              <a:t>,</a:t>
            </a:r>
            <a:br>
              <a:rPr lang="en-US" altLang="ko-KR" baseline="0" dirty="0" smtClean="0"/>
            </a:br>
            <a:r>
              <a:rPr lang="ko-KR" altLang="en-US" baseline="0" dirty="0" smtClean="0"/>
              <a:t>이와 함께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수집할 수 있는 광고와 연동하여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퍼포먼스를 만들고자 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dirty="0" smtClean="0"/>
              <a:t>이러한 관점에서 저희는 </a:t>
            </a:r>
            <a:r>
              <a:rPr lang="en-US" altLang="ko-KR" dirty="0" smtClean="0"/>
              <a:t>AIA</a:t>
            </a:r>
            <a:r>
              <a:rPr lang="ko-KR" altLang="en-US" dirty="0" smtClean="0"/>
              <a:t>의 경쟁사가 더 이상 타 보험사가 아니라고 생각합니다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다양한 미디어들과 유기적으로 통합된 캠페인을 진행하고 이를 통해 퍼포먼스로 이끌어 내는 브랜드가 저희가 생각하는 </a:t>
            </a:r>
            <a:r>
              <a:rPr lang="en-US" altLang="ko-KR" dirty="0" smtClean="0"/>
              <a:t>AIA</a:t>
            </a:r>
            <a:r>
              <a:rPr lang="ko-KR" altLang="en-US" dirty="0" smtClean="0"/>
              <a:t>의 경쟁사 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저희가 생각하는 경쟁사는 나이키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제주항공 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나이키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나이키는 색다른 영상 콘텐츠를 다양한 미디어에 노출 시키되 동일한 메시지를 전달하고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미디어에 소비하는 시간을 자신의 건강을 위해 </a:t>
            </a:r>
            <a:r>
              <a:rPr lang="ko-KR" altLang="en-US" baseline="0" dirty="0" err="1" smtClean="0"/>
              <a:t>써라는</a:t>
            </a:r>
            <a:r>
              <a:rPr lang="ko-KR" altLang="en-US" baseline="0" dirty="0" smtClean="0"/>
              <a:t> 메시지 인데요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지금 보신 영상은 모바일 </a:t>
            </a:r>
            <a:r>
              <a:rPr lang="ko-KR" altLang="en-US" baseline="0" dirty="0" err="1" smtClean="0"/>
              <a:t>미디어용</a:t>
            </a:r>
            <a:r>
              <a:rPr lang="ko-KR" altLang="en-US" baseline="0" dirty="0" smtClean="0"/>
              <a:t> 콘텐츠 이며</a:t>
            </a:r>
            <a:r>
              <a:rPr lang="en-US" altLang="ko-KR" baseline="0" dirty="0" smtClean="0"/>
              <a:t>, TV</a:t>
            </a:r>
            <a:r>
              <a:rPr lang="ko-KR" altLang="en-US" baseline="0" dirty="0" smtClean="0"/>
              <a:t>의 경우 </a:t>
            </a:r>
            <a:r>
              <a:rPr lang="ko-KR" altLang="en-US" baseline="0" dirty="0" err="1" smtClean="0"/>
              <a:t>워킹데드</a:t>
            </a:r>
            <a:r>
              <a:rPr lang="ko-KR" altLang="en-US" baseline="0" dirty="0" smtClean="0"/>
              <a:t> 중간 광고 등에 그 프로그램에 맞는 콘텐츠를 노출 시켰습니다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                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하이트진로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딩고뮤직과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콜라보레이션한</a:t>
            </a:r>
            <a:r>
              <a:rPr lang="ko-KR" altLang="en-US" dirty="0" smtClean="0"/>
              <a:t> 캠페인으로 유튜브 뿐만 아니라 페이스북에서도 많은 </a:t>
            </a:r>
            <a:r>
              <a:rPr lang="ko-KR" altLang="en-US" dirty="0" err="1" smtClean="0"/>
              <a:t>인터렉션을</a:t>
            </a:r>
            <a:r>
              <a:rPr lang="ko-KR" altLang="en-US" dirty="0" smtClean="0"/>
              <a:t> 낸 사례입니다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가수들이 술자리에서 노래를 부르는 영상에 </a:t>
            </a:r>
            <a:r>
              <a:rPr lang="ko-KR" altLang="en-US" dirty="0" err="1" smtClean="0"/>
              <a:t>참이슬</a:t>
            </a:r>
            <a:r>
              <a:rPr lang="ko-KR" altLang="en-US" dirty="0" smtClean="0"/>
              <a:t> </a:t>
            </a:r>
            <a:r>
              <a:rPr lang="en-US" altLang="ko-KR" dirty="0" smtClean="0"/>
              <a:t>PPL</a:t>
            </a:r>
            <a:r>
              <a:rPr lang="ko-KR" altLang="en-US" dirty="0" smtClean="0"/>
              <a:t>넣어 제작하였는데요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유튜브에서만 소비되는 것을 넘어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다양한 커뮤니티 페이지에서 해당 콘텐츠들이 재 소비되면서 영상 조회 성과를 극대화 하였습니다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제주항공 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일반 유저의 여행 콘텐츠를 </a:t>
            </a:r>
            <a:r>
              <a:rPr lang="ko-KR" altLang="en-US" dirty="0" err="1" smtClean="0"/>
              <a:t>수급하여</a:t>
            </a:r>
            <a:r>
              <a:rPr lang="ko-KR" altLang="en-US" dirty="0" smtClean="0"/>
              <a:t> 자연스러운 콘텐츠로 제작한 것이 특징인데요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이렇게 수집된 콘텐츠를 각 미디어에</a:t>
            </a:r>
            <a:r>
              <a:rPr lang="ko-KR" altLang="en-US" baseline="0" dirty="0" smtClean="0"/>
              <a:t> 노출하되 해당 미디어에 맞는 </a:t>
            </a:r>
            <a:r>
              <a:rPr lang="ko-KR" altLang="en-US" dirty="0" smtClean="0"/>
              <a:t>최적화된</a:t>
            </a:r>
            <a:r>
              <a:rPr lang="ko-KR" altLang="en-US" baseline="0" dirty="0" smtClean="0"/>
              <a:t> 콘텐츠로 </a:t>
            </a:r>
            <a:r>
              <a:rPr lang="ko-KR" altLang="en-US" baseline="0" dirty="0" err="1" smtClean="0"/>
              <a:t>바리에이션하여</a:t>
            </a:r>
            <a:r>
              <a:rPr lang="ko-KR" altLang="en-US" baseline="0" dirty="0" smtClean="0"/>
              <a:t> 노출하고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dirty="0" smtClean="0"/>
              <a:t>인스타에서는 다듬어지지 않아 생생한 느낌의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콘텐츠로 제작하고 페이스북에서는 보기 좋게 편집된 형태로 구성하여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미디어별로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일반유저의</a:t>
            </a:r>
            <a:r>
              <a:rPr lang="ko-KR" altLang="en-US" baseline="0" dirty="0" smtClean="0"/>
              <a:t> 생생한 여행담을 통일된 메시지로 전하고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보여드렸던 것처럼 다양한 브랜드에서 각 미디어의 특성에 맞추면서도 독립되지 않은 메시지를 내는 캠페인들을 운영하고</a:t>
            </a:r>
            <a:r>
              <a:rPr lang="ko-KR" altLang="en-US" baseline="0" dirty="0" smtClean="0"/>
              <a:t> 있는데요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>AIA </a:t>
            </a:r>
            <a:r>
              <a:rPr lang="ko-KR" altLang="en-US" baseline="0" dirty="0" smtClean="0"/>
              <a:t>또한 </a:t>
            </a:r>
            <a:r>
              <a:rPr lang="ko-KR" altLang="en-US" baseline="0" dirty="0" err="1" smtClean="0"/>
              <a:t>미디어별</a:t>
            </a:r>
            <a:r>
              <a:rPr lang="ko-KR" altLang="en-US" baseline="0" dirty="0" smtClean="0"/>
              <a:t> 특성에 맞추되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유기적으로 통합된 형태로 구성하고 퍼포먼스 까지 낼 수 있는 캠페인으로 진행하고자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142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캠페인을 진행하기 위해 저희가 포커스를 맞춘 것은 바로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AIA</a:t>
            </a:r>
            <a:r>
              <a:rPr lang="ko-KR" altLang="en-US" dirty="0" smtClean="0"/>
              <a:t>의 본질 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고객과 접점에 있는 </a:t>
            </a:r>
            <a:r>
              <a:rPr lang="ko-KR" altLang="en-US" dirty="0" err="1" smtClean="0"/>
              <a:t>마케팅플래너가</a:t>
            </a:r>
            <a:r>
              <a:rPr lang="ko-KR" altLang="en-US" dirty="0" smtClean="0"/>
              <a:t> 그들을 위해 어떠한 노력을 하고 있는지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AIA</a:t>
            </a:r>
            <a:r>
              <a:rPr lang="ko-KR" altLang="en-US" baseline="0" dirty="0" smtClean="0"/>
              <a:t> 서비스는 고객을 위해 어떻게 변화하고 있는지</a:t>
            </a:r>
            <a:r>
              <a:rPr lang="en-US" altLang="ko-KR" baseline="0" dirty="0" smtClean="0"/>
              <a:t>,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AIA</a:t>
            </a:r>
            <a:r>
              <a:rPr lang="ko-KR" altLang="en-US" dirty="0" smtClean="0"/>
              <a:t>생명이 보험사를 넘어 고객의 건강을 위해 어디에 집중하고 있는지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이것이 저희가 생각하는 </a:t>
            </a:r>
            <a:r>
              <a:rPr lang="en-US" altLang="ko-KR" dirty="0" smtClean="0"/>
              <a:t>AIA</a:t>
            </a:r>
            <a:r>
              <a:rPr lang="ko-KR" altLang="en-US" baseline="0" dirty="0" smtClean="0"/>
              <a:t> 생명의 본질입니다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r>
              <a:rPr lang="ko-KR" altLang="en-US" baseline="0" dirty="0" smtClean="0"/>
              <a:t>이러한 본질을 표현하기 위해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가지의 캠페인 방향을 설정하였습니다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첫째로 직접영업을 위한 </a:t>
            </a:r>
            <a:r>
              <a:rPr lang="en-US" altLang="ko-KR" baseline="0" dirty="0" smtClean="0"/>
              <a:t>DB </a:t>
            </a:r>
            <a:r>
              <a:rPr lang="ko-KR" altLang="en-US" baseline="0" dirty="0" smtClean="0"/>
              <a:t>확보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둘째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고객과의 관계를 유지할 수 있는 영업지원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마지막으로 </a:t>
            </a:r>
            <a:r>
              <a:rPr lang="en-US" altLang="ko-KR" baseline="0" dirty="0" smtClean="0"/>
              <a:t>AIA </a:t>
            </a:r>
            <a:r>
              <a:rPr lang="ko-KR" altLang="en-US" baseline="0" dirty="0" smtClean="0"/>
              <a:t>생명의 성장을 위한 직원 유치 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 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26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 캠페인 방향에 맞춰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방향에 알맞은 컨텐츠를 제작하고자 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방향은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DB </a:t>
            </a:r>
            <a:r>
              <a:rPr lang="ko-KR" altLang="en-US" baseline="0" dirty="0" smtClean="0"/>
              <a:t>수집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인터렉션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멀티 채널과 퍼포먼스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참여만을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목적으로한</a:t>
            </a:r>
            <a:r>
              <a:rPr lang="ko-KR" altLang="en-US" baseline="0" dirty="0" smtClean="0"/>
              <a:t> 이벤트가 아닌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콘텐츠의 </a:t>
            </a:r>
            <a:r>
              <a:rPr lang="ko-KR" altLang="en-US" baseline="0" dirty="0" err="1" smtClean="0"/>
              <a:t>인터렉션</a:t>
            </a:r>
            <a:r>
              <a:rPr lang="ko-KR" altLang="en-US" baseline="0" dirty="0" smtClean="0"/>
              <a:t> 뿐만 아니라 실재 </a:t>
            </a:r>
            <a:r>
              <a:rPr lang="ko-KR" altLang="en-US" baseline="0" dirty="0" err="1" smtClean="0"/>
              <a:t>영업단과의</a:t>
            </a:r>
            <a:r>
              <a:rPr lang="ko-KR" altLang="en-US" baseline="0" dirty="0" smtClean="0"/>
              <a:t> 실질적인 </a:t>
            </a:r>
            <a:r>
              <a:rPr lang="ko-KR" altLang="en-US" baseline="0" dirty="0" err="1" smtClean="0"/>
              <a:t>인터렉션을</a:t>
            </a:r>
            <a:r>
              <a:rPr lang="ko-KR" altLang="en-US" baseline="0" dirty="0" smtClean="0"/>
              <a:t> 만들어낼 수 있고</a:t>
            </a:r>
            <a:r>
              <a:rPr lang="en-US" altLang="ko-KR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전체 채널에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연결된 형태의 콘텐츠와 이벤트를 개발하고자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이러한 통합 캠페인과 함께 데이터 분석을 통한 광고로 퍼포먼스를 극대화합니다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포인트에 따라 저희가 집중하고자 하는 메인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타겟은 사회</a:t>
            </a:r>
            <a:r>
              <a:rPr lang="ko-KR" altLang="en-US" baseline="0" dirty="0" smtClean="0"/>
              <a:t> 초년생인 </a:t>
            </a:r>
            <a:r>
              <a:rPr lang="en-US" altLang="ko-KR" baseline="0" dirty="0" smtClean="0"/>
              <a:t>20~30 </a:t>
            </a:r>
            <a:r>
              <a:rPr lang="ko-KR" altLang="en-US" baseline="0" dirty="0" smtClean="0"/>
              <a:t>직장인 들입니다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이들은 다양한 미디어에 </a:t>
            </a:r>
            <a:r>
              <a:rPr lang="ko-KR" altLang="en-US" baseline="0" dirty="0" err="1" smtClean="0"/>
              <a:t>익숙하거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콘텐츠에 대해 </a:t>
            </a:r>
            <a:r>
              <a:rPr lang="ko-KR" altLang="en-US" baseline="0" dirty="0" err="1" smtClean="0"/>
              <a:t>인터랙션을</a:t>
            </a:r>
            <a:r>
              <a:rPr lang="ko-KR" altLang="en-US" baseline="0" dirty="0" smtClean="0"/>
              <a:t> 잘 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새로운 콘텐츠에 대한 </a:t>
            </a:r>
            <a:r>
              <a:rPr lang="ko-KR" altLang="en-US" baseline="0" dirty="0" err="1" smtClean="0"/>
              <a:t>니즈가</a:t>
            </a:r>
            <a:r>
              <a:rPr lang="ko-KR" altLang="en-US" baseline="0" dirty="0" smtClean="0"/>
              <a:t> 강하기에 </a:t>
            </a:r>
            <a:r>
              <a:rPr lang="en-US" altLang="ko-KR" baseline="0" dirty="0" smtClean="0"/>
              <a:t>AIA </a:t>
            </a:r>
            <a:r>
              <a:rPr lang="ko-KR" altLang="en-US" baseline="0" dirty="0" smtClean="0"/>
              <a:t>소셜 캠페인의 핵심 타겟으로 잡았습니다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그리고 지인을 통해 보험을 가입해온 유저와 경제적 또는 정보력 부족으로 제대로 컨설팅 받지 못하고 보험에 가입한 경쟁사 고객들 또한 공략 대상으로 지정하였습니다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96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앞서 말씀드린 </a:t>
            </a:r>
            <a:r>
              <a:rPr lang="ko-KR" altLang="en-US" dirty="0" err="1" smtClean="0"/>
              <a:t>켐페인과</a:t>
            </a:r>
            <a:r>
              <a:rPr lang="ko-KR" altLang="en-US" dirty="0" smtClean="0"/>
              <a:t> 컨텐츠 방향에 따라 저희가 구성한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 캠페인</a:t>
            </a:r>
            <a:r>
              <a:rPr lang="ko-KR" altLang="en-US" baseline="0" dirty="0" smtClean="0"/>
              <a:t> 명은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잘</a:t>
            </a:r>
            <a:r>
              <a:rPr lang="ko-KR" altLang="en-US" baseline="0" dirty="0" smtClean="0"/>
              <a:t> 지내시죠</a:t>
            </a:r>
            <a:r>
              <a:rPr lang="en-US" altLang="ko-KR" baseline="0" dirty="0" smtClean="0"/>
              <a:t>?”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잘 지내시죠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캠페인은 크게 </a:t>
            </a:r>
            <a:r>
              <a:rPr lang="ko-KR" altLang="en-US" baseline="0" dirty="0" err="1" smtClean="0"/>
              <a:t>웹드라마</a:t>
            </a:r>
            <a:r>
              <a:rPr lang="ko-KR" altLang="en-US" baseline="0" dirty="0" smtClean="0"/>
              <a:t> 콘텐츠와 이벤트 콘텐츠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플러스친구</a:t>
            </a:r>
            <a:r>
              <a:rPr lang="ko-KR" altLang="en-US" baseline="0" dirty="0" smtClean="0"/>
              <a:t> 메시지 콘텐츠로 구성되어있습니다</a:t>
            </a:r>
            <a:r>
              <a:rPr lang="en-US" altLang="ko-KR" baseline="0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22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웹드라마</a:t>
            </a:r>
            <a:r>
              <a:rPr lang="ko-KR" altLang="en-US" dirty="0" smtClean="0"/>
              <a:t> 컨텐츠를 보시겠습니다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 영상의 목적은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마스터플래너들이</a:t>
            </a:r>
            <a:r>
              <a:rPr lang="ko-KR" altLang="en-US" baseline="0" dirty="0" smtClean="0"/>
              <a:t> 가지고 있었던 보험 영업사원에 대한 이미지를 쇄신하는 것입니다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마스터플래너들이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누군가에겐</a:t>
            </a:r>
            <a:r>
              <a:rPr lang="ko-KR" altLang="en-US" baseline="0" dirty="0" smtClean="0"/>
              <a:t> 귀찮은 존재처럼 보일 수 있으나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본질은 고객만을 생각하는 친한 지인이라는 점을 부각시키고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453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잘 지내시죠</a:t>
            </a:r>
            <a:r>
              <a:rPr lang="en-US" altLang="ko-KR" dirty="0" smtClean="0"/>
              <a:t>? </a:t>
            </a:r>
            <a:r>
              <a:rPr lang="ko-KR" altLang="en-US" dirty="0" smtClean="0"/>
              <a:t>캠페인은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플롯으로 구성되어있습니다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웹 드라마를</a:t>
            </a:r>
            <a:r>
              <a:rPr lang="ko-KR" altLang="en-US" baseline="0" dirty="0" smtClean="0"/>
              <a:t> 보여주고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영상을 본 유저를 확보하여 이벤트를 진행하고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이벤트에 참여하여 커피 </a:t>
            </a:r>
            <a:r>
              <a:rPr lang="ko-KR" altLang="en-US" baseline="0" dirty="0" err="1" smtClean="0"/>
              <a:t>기프티콘을</a:t>
            </a:r>
            <a:r>
              <a:rPr lang="ko-KR" altLang="en-US" baseline="0" dirty="0" smtClean="0"/>
              <a:t> 받은 유저에게 </a:t>
            </a:r>
            <a:r>
              <a:rPr lang="ko-KR" altLang="en-US" baseline="0" dirty="0" err="1" smtClean="0"/>
              <a:t>마스터플래너가</a:t>
            </a:r>
            <a:r>
              <a:rPr lang="ko-KR" altLang="en-US" baseline="0" dirty="0" smtClean="0"/>
              <a:t> 연락하여 </a:t>
            </a:r>
            <a:r>
              <a:rPr lang="ko-KR" altLang="en-US" baseline="0" dirty="0" err="1" smtClean="0"/>
              <a:t>인터랙션을</a:t>
            </a:r>
            <a:r>
              <a:rPr lang="ko-KR" altLang="en-US" baseline="0" dirty="0" smtClean="0"/>
              <a:t> 만듭니다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영상 조회 유저를 대상으로 이벤트 광고를 노출 시켜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연계성을 높이는 전략을 취하고 있는데요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이 이벤트에서 유저들은 </a:t>
            </a:r>
            <a:r>
              <a:rPr lang="en-US" altLang="ko-KR" baseline="0" dirty="0" smtClean="0"/>
              <a:t>AIA </a:t>
            </a:r>
            <a:r>
              <a:rPr lang="ko-KR" altLang="en-US" baseline="0" dirty="0" smtClean="0"/>
              <a:t>플러스친구를 통해 이벤트에 참여하여 연락처와 함께 담당 </a:t>
            </a:r>
            <a:r>
              <a:rPr lang="ko-KR" altLang="en-US" baseline="0" dirty="0" err="1" smtClean="0"/>
              <a:t>마스터플래너의</a:t>
            </a:r>
            <a:r>
              <a:rPr lang="ko-KR" altLang="en-US" baseline="0" dirty="0" smtClean="0"/>
              <a:t> 이름과 응원 메시지를 남기게 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물론 </a:t>
            </a:r>
            <a:r>
              <a:rPr lang="en-US" altLang="ko-KR" baseline="0" dirty="0" smtClean="0"/>
              <a:t>AIA</a:t>
            </a:r>
            <a:r>
              <a:rPr lang="ko-KR" altLang="en-US" baseline="0" dirty="0" smtClean="0"/>
              <a:t>의 고객이 아니라면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마스터플래너의</a:t>
            </a:r>
            <a:r>
              <a:rPr lang="ko-KR" altLang="en-US" baseline="0" dirty="0" smtClean="0"/>
              <a:t> 이름을 넣지 않고 메시지를 남기게 되겠죠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이 캠페인을 통해 </a:t>
            </a:r>
            <a:r>
              <a:rPr lang="ko-KR" altLang="en-US" baseline="0" dirty="0" err="1" smtClean="0"/>
              <a:t>마스터플래너는</a:t>
            </a:r>
            <a:r>
              <a:rPr lang="ko-KR" altLang="en-US" baseline="0" dirty="0" smtClean="0"/>
              <a:t> 기존 유저와의 접점을 만들어서 추가 세일즈로 연결 시킬 수 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저희는 취합된 데이터로 신규 유저 및 기존 유저 대상 퍼포먼스 광고를 연결 시킬 수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dirty="0" smtClean="0"/>
              <a:t>잘 지내시죠</a:t>
            </a:r>
            <a:r>
              <a:rPr lang="en-US" altLang="ko-KR" dirty="0" smtClean="0"/>
              <a:t>?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캠페인 뿐만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사후처리 프로세스와 </a:t>
            </a:r>
            <a:r>
              <a:rPr lang="en-US" altLang="ko-KR" dirty="0" smtClean="0"/>
              <a:t>AIA </a:t>
            </a:r>
            <a:r>
              <a:rPr lang="ko-KR" altLang="en-US" dirty="0" smtClean="0"/>
              <a:t>사내 복지 콘텐츠를 활용한 </a:t>
            </a:r>
            <a:r>
              <a:rPr lang="ko-KR" altLang="en-US" dirty="0" err="1" smtClean="0"/>
              <a:t>웹드라마</a:t>
            </a:r>
            <a:r>
              <a:rPr lang="ko-KR" altLang="en-US" dirty="0" smtClean="0"/>
              <a:t> 캠페인을 구성하고자 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AIA</a:t>
            </a:r>
            <a:r>
              <a:rPr lang="ko-KR" altLang="en-US" dirty="0" smtClean="0"/>
              <a:t>의 본질에 포커스를 맞춘 캠페인들을 지속적으로 진행하고자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76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앞서</a:t>
            </a:r>
            <a:r>
              <a:rPr lang="ko-KR" altLang="en-US" baseline="0" dirty="0" smtClean="0"/>
              <a:t> 말씀드린 부분은 </a:t>
            </a:r>
            <a:r>
              <a:rPr lang="en-US" altLang="ko-KR" baseline="0" dirty="0" smtClean="0"/>
              <a:t>AIA </a:t>
            </a:r>
            <a:r>
              <a:rPr lang="ko-KR" altLang="en-US" baseline="0" dirty="0" smtClean="0"/>
              <a:t>브랜드에 대한 캠페인 전략이었으며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바이탈리티는 이와 별도로 캠페인 전략일 필요하다고 판단되었습니다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12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바라보는 바이탈리티에 대해 먼저 말씀드리고자 하는데요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바이탈리티는 건강 </a:t>
            </a:r>
            <a:r>
              <a:rPr lang="ko-KR" altLang="en-US" dirty="0" err="1" smtClean="0"/>
              <a:t>리워드앱</a:t>
            </a:r>
            <a:r>
              <a:rPr lang="ko-KR" altLang="en-US" dirty="0" smtClean="0"/>
              <a:t> 시장</a:t>
            </a:r>
            <a:r>
              <a:rPr lang="ko-KR" altLang="en-US" baseline="0" dirty="0" smtClean="0"/>
              <a:t> 내 후발주자 입니다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먼저 시장을 점유하고 있는 경쟁</a:t>
            </a:r>
            <a:r>
              <a:rPr lang="ko-KR" altLang="en-US" baseline="0" dirty="0" smtClean="0"/>
              <a:t> 서비스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캐시워크와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워크온의</a:t>
            </a:r>
            <a:r>
              <a:rPr lang="ko-KR" altLang="en-US" dirty="0" smtClean="0"/>
              <a:t>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바이탈리티와 동일한 특징을 가지고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기능과 많은 </a:t>
            </a:r>
            <a:r>
              <a:rPr lang="ko-KR" altLang="en-US" dirty="0" err="1" smtClean="0"/>
              <a:t>제휴사를</a:t>
            </a:r>
            <a:r>
              <a:rPr lang="ko-KR" altLang="en-US" dirty="0" smtClean="0"/>
              <a:t> 확보하여 안정적으로 성장하고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이러한 상황에서 바이탈리티는 경쟁 서비스들에 비해 회원가입이 어렵다는 단점을 가지고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그래서 저희는 경쟁 서비스들과 차별성으로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보험상품과의 연계 뿐만 아니라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경쟁 서비스에 비해 높은 </a:t>
            </a:r>
            <a:r>
              <a:rPr lang="ko-KR" altLang="en-US" baseline="0" dirty="0" err="1" smtClean="0"/>
              <a:t>리워드를</a:t>
            </a:r>
            <a:r>
              <a:rPr lang="ko-KR" altLang="en-US" baseline="0" dirty="0" smtClean="0"/>
              <a:t> 강조하고자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이를 통해 신규 유저와 경쟁 서비스의 유저를 같이 확보하여 시장의 </a:t>
            </a:r>
            <a:r>
              <a:rPr lang="ko-KR" altLang="en-US" baseline="0" dirty="0" err="1" smtClean="0"/>
              <a:t>입지도를</a:t>
            </a:r>
            <a:r>
              <a:rPr lang="ko-KR" altLang="en-US" baseline="0" dirty="0" smtClean="0"/>
              <a:t> 넓힌다는 것이 저희의 기본 전략입니다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401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이에 따라 저희가 생각하는 </a:t>
            </a:r>
            <a:r>
              <a:rPr lang="ko-KR" altLang="en-US" dirty="0" err="1" smtClean="0"/>
              <a:t>바이탈리이티의</a:t>
            </a:r>
            <a:r>
              <a:rPr lang="ko-KR" altLang="en-US" dirty="0" smtClean="0"/>
              <a:t> 주요 타겟은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운동과 건강에 예민한 </a:t>
            </a:r>
            <a:r>
              <a:rPr lang="en-US" altLang="ko-KR" dirty="0" smtClean="0"/>
              <a:t>2040</a:t>
            </a:r>
            <a:r>
              <a:rPr lang="ko-KR" altLang="en-US" dirty="0" smtClean="0"/>
              <a:t>세대 유저들이며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경쟁 서비스와 유사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서비스에 익숙한 유저들입니다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이들에게 어필한 주요</a:t>
            </a:r>
            <a:r>
              <a:rPr lang="ko-KR" altLang="en-US" baseline="0" dirty="0" smtClean="0"/>
              <a:t> 메시지는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심박수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UP = </a:t>
            </a:r>
            <a:r>
              <a:rPr lang="ko-KR" altLang="en-US" baseline="0" dirty="0" smtClean="0"/>
              <a:t>포인트 </a:t>
            </a:r>
            <a:r>
              <a:rPr lang="en-US" altLang="ko-KR" baseline="0" dirty="0" smtClean="0"/>
              <a:t>UP</a:t>
            </a:r>
            <a:br>
              <a:rPr lang="en-US" altLang="ko-KR" baseline="0" dirty="0" smtClean="0"/>
            </a:br>
            <a:r>
              <a:rPr lang="ko-KR" altLang="en-US" baseline="0" dirty="0" smtClean="0"/>
              <a:t>또는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오늘은 얼마나 </a:t>
            </a:r>
            <a:r>
              <a:rPr lang="ko-KR" altLang="en-US" baseline="0" dirty="0" err="1" smtClean="0"/>
              <a:t>걸으셨나요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와 같이 운동과 </a:t>
            </a:r>
            <a:r>
              <a:rPr lang="ko-KR" altLang="en-US" baseline="0" dirty="0" err="1" smtClean="0"/>
              <a:t>리워드에</a:t>
            </a:r>
            <a:r>
              <a:rPr lang="ko-KR" altLang="en-US" baseline="0" dirty="0" smtClean="0"/>
              <a:t> 포커스를 맞추었으며</a:t>
            </a:r>
            <a:r>
              <a:rPr lang="en-US" altLang="ko-KR" baseline="0" dirty="0" smtClean="0"/>
              <a:t>,  </a:t>
            </a:r>
            <a:r>
              <a:rPr lang="ko-KR" altLang="en-US" baseline="0" dirty="0" smtClean="0"/>
              <a:t>일상 속에서 운동을 통해 건강을 챙기라는 것을 </a:t>
            </a:r>
            <a:r>
              <a:rPr lang="ko-KR" altLang="en-US" baseline="0" dirty="0" err="1" smtClean="0"/>
              <a:t>키메시지로</a:t>
            </a:r>
            <a:r>
              <a:rPr lang="ko-KR" altLang="en-US" baseline="0" dirty="0" smtClean="0"/>
              <a:t> 잡았습니다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이를 바탕으로 바이탈리티는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스텝의 캠페인을 구성하였습니다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첫번째로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SNS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채널을 통해 키 메시지를 전달하는 프로모션을 진행하며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기간 한정으로 프로모션 코드를 발행하여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인지도 확보와 앱 설치를 유도합니다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프로모션은 </a:t>
            </a:r>
            <a:r>
              <a:rPr lang="en-US" altLang="ko-KR" baseline="0" dirty="0" smtClean="0"/>
              <a:t>9</a:t>
            </a:r>
            <a:r>
              <a:rPr lang="ko-KR" altLang="en-US" baseline="0" dirty="0" smtClean="0"/>
              <a:t>월 </a:t>
            </a:r>
            <a:r>
              <a:rPr lang="ko-KR" altLang="en-US" baseline="0" dirty="0" err="1" smtClean="0"/>
              <a:t>한달간</a:t>
            </a:r>
            <a:r>
              <a:rPr lang="ko-KR" altLang="en-US" baseline="0" dirty="0" smtClean="0"/>
              <a:t> 바이탈리티를 사용하면 기존 대비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배의 포인트를 지급하는 이벤트로 기존 회원들의 서비스 사용을 촉진 시키고 신규 앱 설치를 유도합니다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두번쨰로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이벤트와 함께 앱 설치 광고를 진행하는데요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특히 </a:t>
            </a:r>
            <a:r>
              <a:rPr lang="ko-KR" altLang="en-US" baseline="0" dirty="0" err="1" smtClean="0"/>
              <a:t>리워드</a:t>
            </a:r>
            <a:r>
              <a:rPr lang="ko-KR" altLang="en-US" baseline="0" dirty="0" smtClean="0"/>
              <a:t> 광고를 포함한 다양한 매체를 통해 경쟁 서비스와 유사 서비스 앱 설치 유저를 타겟으로 잡아 앱 설치를 </a:t>
            </a:r>
            <a:r>
              <a:rPr lang="ko-KR" altLang="en-US" baseline="0" dirty="0" err="1" smtClean="0"/>
              <a:t>부스팅</a:t>
            </a:r>
            <a:r>
              <a:rPr lang="ko-KR" altLang="en-US" baseline="0" dirty="0" smtClean="0"/>
              <a:t> 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세번째로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앱 실행을 하지 않은 유저들을 대상으로 앱 실행 광고를 노출 시켜 </a:t>
            </a:r>
            <a:r>
              <a:rPr lang="ko-KR" altLang="en-US" baseline="0" dirty="0" err="1" smtClean="0"/>
              <a:t>인게이지먼트를</a:t>
            </a:r>
            <a:r>
              <a:rPr lang="ko-KR" altLang="en-US" baseline="0" dirty="0" smtClean="0"/>
              <a:t> 확대시킵니다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마지막으로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사용하기엔 다소 부족하게 포인트를 쌓은 유저에게 일정 포인트를 채워주거나 포인트 확대를 통해 경품 수령을 할 수 있도록 유도합니다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이 프로모션을 통해 바이탈리티에서는 경쟁 서비스에 비해 더 높은 성취감을 얻게 하여 충성유저들을 확보하는 것인 캠페인 전략입니다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이 캠페인에 대한 예상 성과는 </a:t>
            </a:r>
            <a:r>
              <a:rPr lang="en-US" altLang="ko-KR" baseline="0" dirty="0" smtClean="0"/>
              <a:t>29</a:t>
            </a:r>
            <a:r>
              <a:rPr lang="ko-KR" altLang="en-US" baseline="0" dirty="0" smtClean="0"/>
              <a:t>페이지에 있는 </a:t>
            </a:r>
            <a:r>
              <a:rPr lang="ko-KR" altLang="en-US" baseline="0" dirty="0" err="1" smtClean="0"/>
              <a:t>바이탈리티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KPI</a:t>
            </a:r>
            <a:r>
              <a:rPr lang="ko-KR" altLang="en-US" baseline="0" dirty="0" smtClean="0"/>
              <a:t> 나와있는 바와 같습니다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792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앞서 말씀드렸던 캠페인들은 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명의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TFT</a:t>
            </a:r>
            <a:r>
              <a:rPr lang="ko-KR" altLang="en-US" dirty="0" smtClean="0"/>
              <a:t> 인원들로 진행될 예정입니다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플래너</a:t>
            </a:r>
            <a:r>
              <a:rPr lang="ko-KR" altLang="en-US" dirty="0" smtClean="0"/>
              <a:t> 및  크리에이티브 기획자와 </a:t>
            </a:r>
            <a:r>
              <a:rPr lang="ko-KR" altLang="en-US" dirty="0" err="1" smtClean="0"/>
              <a:t>광고운영</a:t>
            </a:r>
            <a:r>
              <a:rPr lang="ko-KR" altLang="en-US" baseline="0" dirty="0" err="1" smtClean="0"/>
              <a:t>과</a:t>
            </a:r>
            <a:r>
              <a:rPr lang="ko-KR" altLang="en-US" baseline="0" dirty="0" smtClean="0"/>
              <a:t> 분석 및 보고서를 작성하는 운영자를 기반으로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전담 디자이너와 에디터 그리고 영상 </a:t>
            </a:r>
            <a:r>
              <a:rPr lang="en-US" altLang="ko-KR" baseline="0" dirty="0" smtClean="0"/>
              <a:t>PD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AIA </a:t>
            </a:r>
            <a:r>
              <a:rPr lang="ko-KR" altLang="en-US" baseline="0" dirty="0" smtClean="0"/>
              <a:t>생명 전담 </a:t>
            </a:r>
            <a:r>
              <a:rPr lang="en-US" altLang="ko-KR" baseline="0" dirty="0" smtClean="0"/>
              <a:t>TFT</a:t>
            </a:r>
            <a:r>
              <a:rPr lang="ko-KR" altLang="en-US" baseline="0" dirty="0" smtClean="0"/>
              <a:t>를 구성하였습니다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dirty="0" smtClean="0"/>
              <a:t>각 팀원에 대한 경력은 </a:t>
            </a:r>
            <a:r>
              <a:rPr lang="en-US" altLang="ko-KR" dirty="0" smtClean="0"/>
              <a:t>32</a:t>
            </a:r>
            <a:r>
              <a:rPr lang="ko-KR" altLang="en-US" dirty="0" smtClean="0"/>
              <a:t>페이지에 나와있는 바와 같습니다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이에 따른 </a:t>
            </a:r>
            <a:r>
              <a:rPr lang="ko-KR" altLang="en-US" baseline="0" dirty="0" smtClean="0"/>
              <a:t>매니지먼트의</a:t>
            </a:r>
            <a:r>
              <a:rPr lang="ko-KR" altLang="en-US" dirty="0" smtClean="0"/>
              <a:t> 견적은 </a:t>
            </a:r>
            <a:r>
              <a:rPr lang="en-US" altLang="ko-KR" dirty="0" smtClean="0"/>
              <a:t>33</a:t>
            </a:r>
            <a:r>
              <a:rPr lang="ko-KR" altLang="en-US" dirty="0" smtClean="0"/>
              <a:t>페이지에 나와있는 표와 같이 총 </a:t>
            </a:r>
            <a:r>
              <a:rPr lang="en-US" altLang="ko-KR" dirty="0" smtClean="0"/>
              <a:t>1,836</a:t>
            </a:r>
            <a:r>
              <a:rPr lang="ko-KR" altLang="en-US" dirty="0" smtClean="0"/>
              <a:t>만원 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이를 통해 월별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만 노출과 약 </a:t>
            </a:r>
            <a:r>
              <a:rPr lang="en-US" altLang="ko-KR" dirty="0" smtClean="0"/>
              <a:t>7,000</a:t>
            </a:r>
            <a:r>
              <a:rPr lang="ko-KR" altLang="en-US" dirty="0" smtClean="0"/>
              <a:t>명의 구독자를 증가시키고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월별 </a:t>
            </a:r>
            <a:r>
              <a:rPr lang="en-US" altLang="ko-KR" baseline="0" dirty="0" smtClean="0"/>
              <a:t>120</a:t>
            </a:r>
            <a:r>
              <a:rPr lang="ko-KR" altLang="en-US" baseline="0" dirty="0" smtClean="0"/>
              <a:t>건의 상담 신청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확보하게 될 것으로 예상하고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연간 </a:t>
            </a:r>
            <a:r>
              <a:rPr lang="en-US" altLang="ko-KR" baseline="0" dirty="0" smtClean="0"/>
              <a:t>2,244</a:t>
            </a:r>
            <a:r>
              <a:rPr lang="ko-KR" altLang="en-US" baseline="0" dirty="0" smtClean="0"/>
              <a:t>만 노출</a:t>
            </a:r>
            <a:r>
              <a:rPr lang="en-US" altLang="ko-KR" baseline="0" dirty="0" smtClean="0"/>
              <a:t>, 1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만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천명의 구독자 증가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50</a:t>
            </a:r>
            <a:r>
              <a:rPr lang="ko-KR" altLang="en-US" baseline="0" dirty="0" smtClean="0"/>
              <a:t>만명 반응</a:t>
            </a:r>
            <a:r>
              <a:rPr lang="en-US" altLang="ko-KR" baseline="0" dirty="0" smtClean="0"/>
              <a:t>, 1,440</a:t>
            </a:r>
            <a:r>
              <a:rPr lang="ko-KR" altLang="en-US" baseline="0" dirty="0" smtClean="0"/>
              <a:t>개의 </a:t>
            </a:r>
            <a:r>
              <a:rPr lang="en-US" altLang="ko-KR" baseline="0" dirty="0" smtClean="0"/>
              <a:t>DB </a:t>
            </a:r>
            <a:r>
              <a:rPr lang="ko-KR" altLang="en-US" baseline="0" dirty="0" smtClean="0"/>
              <a:t>수집</a:t>
            </a:r>
            <a:r>
              <a:rPr lang="en-US" altLang="ko-KR" baseline="0" dirty="0" smtClean="0"/>
              <a:t>)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dirty="0" smtClean="0"/>
              <a:t>말씀드린 </a:t>
            </a:r>
            <a:r>
              <a:rPr lang="en-US" altLang="ko-KR" dirty="0" smtClean="0"/>
              <a:t>KPI</a:t>
            </a:r>
            <a:r>
              <a:rPr lang="ko-KR" altLang="en-US" dirty="0" smtClean="0"/>
              <a:t>에는 유기적 성장에 대한 예상 성과와 함께 월간 </a:t>
            </a:r>
            <a:r>
              <a:rPr lang="en-US" altLang="ko-KR" dirty="0" smtClean="0"/>
              <a:t>1,000</a:t>
            </a:r>
            <a:r>
              <a:rPr lang="ko-KR" altLang="en-US" dirty="0" smtClean="0"/>
              <a:t>만원</a:t>
            </a:r>
            <a:r>
              <a:rPr lang="ko-KR" altLang="en-US" baseline="0" dirty="0" smtClean="0"/>
              <a:t> 예산의 </a:t>
            </a:r>
            <a:r>
              <a:rPr lang="ko-KR" altLang="en-US" dirty="0" smtClean="0"/>
              <a:t>광고를 통한 성과가 포함되어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충분한 광고 예산이 확보된다면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파워풀한</a:t>
            </a:r>
            <a:r>
              <a:rPr lang="ko-KR" altLang="en-US" dirty="0" smtClean="0"/>
              <a:t> 콘텐츠와 함께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캠페인 퍼포먼스를 최대한 이끌어 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4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임직원들의 간절한 소망 메시지로 담았습니다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19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</a:t>
            </a:r>
            <a:r>
              <a:rPr lang="ko-KR" altLang="en-US" baseline="0" dirty="0" smtClean="0"/>
              <a:t>상으로 </a:t>
            </a:r>
            <a:r>
              <a:rPr lang="en-US" altLang="ko-KR" baseline="0" dirty="0" smtClean="0"/>
              <a:t>AIA </a:t>
            </a:r>
            <a:r>
              <a:rPr lang="ko-KR" altLang="en-US" baseline="0" dirty="0" smtClean="0"/>
              <a:t>생명 소셜 캠페인 제안 </a:t>
            </a:r>
            <a:r>
              <a:rPr lang="en-US" altLang="ko-KR" baseline="0" dirty="0" smtClean="0"/>
              <a:t>PT</a:t>
            </a:r>
            <a:r>
              <a:rPr lang="ko-KR" altLang="en-US" baseline="0" dirty="0" smtClean="0"/>
              <a:t>를 마치겠습니다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91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인사드리겠습니다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LC</a:t>
            </a:r>
            <a:r>
              <a:rPr lang="ko-KR" altLang="en-US" dirty="0" err="1" smtClean="0"/>
              <a:t>벤처스</a:t>
            </a:r>
            <a:r>
              <a:rPr lang="ko-KR" altLang="en-US" dirty="0" smtClean="0"/>
              <a:t> 마케팅 </a:t>
            </a:r>
            <a:r>
              <a:rPr lang="en-US" altLang="ko-KR" dirty="0" smtClean="0"/>
              <a:t>2</a:t>
            </a:r>
            <a:r>
              <a:rPr lang="ko-KR" altLang="en-US" dirty="0" smtClean="0"/>
              <a:t>팀 팀장 </a:t>
            </a:r>
            <a:r>
              <a:rPr lang="ko-KR" altLang="en-US" dirty="0" err="1" smtClean="0"/>
              <a:t>류진우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저희 </a:t>
            </a:r>
            <a:r>
              <a:rPr lang="en-US" altLang="ko-KR" dirty="0" smtClean="0"/>
              <a:t>LC</a:t>
            </a:r>
            <a:r>
              <a:rPr lang="ko-KR" altLang="en-US" dirty="0" err="1" smtClean="0"/>
              <a:t>벤처스는</a:t>
            </a:r>
            <a:r>
              <a:rPr lang="ko-KR" altLang="en-US" dirty="0" smtClean="0"/>
              <a:t> 꾸준하게 성장하는 마케팅 에이전시 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지금 보시는 그래프와 같이 저희 </a:t>
            </a:r>
            <a:r>
              <a:rPr lang="en-US" altLang="ko-KR" dirty="0" smtClean="0"/>
              <a:t>LC</a:t>
            </a:r>
            <a:r>
              <a:rPr lang="ko-KR" altLang="en-US" dirty="0" err="1" smtClean="0"/>
              <a:t>벤처스는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2014</a:t>
            </a:r>
            <a:r>
              <a:rPr lang="ko-KR" altLang="en-US" dirty="0" smtClean="0"/>
              <a:t>년 설립</a:t>
            </a:r>
            <a:r>
              <a:rPr lang="ko-KR" altLang="en-US" baseline="0" dirty="0" smtClean="0"/>
              <a:t> 이래로 지속적으로 성장해오고 있는데요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2016</a:t>
            </a:r>
            <a:r>
              <a:rPr lang="ko-KR" altLang="en-US" baseline="0" dirty="0" smtClean="0"/>
              <a:t>년까지는 마케팅 퍼포먼스에만 집중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해왔습니다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이때 다양한 광고주의 퍼포먼스를 만들어내면서 콘텐츠의 중요성을 체감하였습니다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년도 부터는 영상제작팀을 신설하여 </a:t>
            </a:r>
            <a:r>
              <a:rPr lang="ko-KR" altLang="en-US" baseline="0" dirty="0" err="1" smtClean="0"/>
              <a:t>파워풀한</a:t>
            </a:r>
            <a:r>
              <a:rPr lang="ko-KR" altLang="en-US" baseline="0" dirty="0" smtClean="0"/>
              <a:t> 콘텐츠를 개발할 수 있는 역량을 갖추었습니다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콘텐츠와 퍼포먼스 </a:t>
            </a:r>
            <a:r>
              <a:rPr lang="ko-KR" altLang="en-US" baseline="0" dirty="0" smtClean="0"/>
              <a:t>마케팅 결합하여 </a:t>
            </a:r>
            <a:r>
              <a:rPr lang="ko-KR" altLang="en-US" baseline="0" dirty="0" smtClean="0"/>
              <a:t>성과를 극대화 할 수 있는 방법을 지속적으로 연구해오고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1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특히 저희가 </a:t>
            </a:r>
            <a:r>
              <a:rPr lang="ko-KR" altLang="en-US" dirty="0" err="1" smtClean="0"/>
              <a:t>포퍼먼스</a:t>
            </a:r>
            <a:r>
              <a:rPr lang="ko-KR" altLang="en-US" baseline="0" dirty="0" smtClean="0"/>
              <a:t> 마케팅에 집중을 하면서 메가 플랫폼들의 공식 대행사로 선정이 되었고</a:t>
            </a:r>
            <a:r>
              <a:rPr lang="en-US" altLang="ko-KR" baseline="0" dirty="0" smtClean="0"/>
              <a:t>, </a:t>
            </a:r>
            <a:br>
              <a:rPr lang="en-US" altLang="ko-KR" baseline="0" dirty="0" smtClean="0"/>
            </a:br>
            <a:r>
              <a:rPr lang="ko-KR" altLang="en-US" baseline="0" dirty="0" smtClean="0"/>
              <a:t>최근엔 저희 콘텐츠 제작 역량을 통해 </a:t>
            </a:r>
            <a:r>
              <a:rPr lang="en-US" altLang="ko-KR" baseline="0" dirty="0" smtClean="0"/>
              <a:t>SK </a:t>
            </a:r>
            <a:r>
              <a:rPr lang="ko-KR" altLang="en-US" baseline="0" dirty="0" err="1" smtClean="0"/>
              <a:t>플래닛의</a:t>
            </a:r>
            <a:r>
              <a:rPr lang="ko-KR" altLang="en-US" baseline="0" dirty="0" smtClean="0"/>
              <a:t> 디자인 </a:t>
            </a:r>
            <a:r>
              <a:rPr lang="ko-KR" altLang="en-US" baseline="0" dirty="0" err="1" smtClean="0"/>
              <a:t>외주사로도</a:t>
            </a:r>
            <a:r>
              <a:rPr lang="ko-KR" altLang="en-US" baseline="0" dirty="0" smtClean="0"/>
              <a:t> 선정되었습니다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뿐만 아니라</a:t>
            </a:r>
            <a:r>
              <a:rPr lang="en-US" altLang="ko-KR" baseline="0" dirty="0" smtClean="0"/>
              <a:t>, LC</a:t>
            </a:r>
            <a:r>
              <a:rPr lang="ko-KR" altLang="en-US" baseline="0" dirty="0" err="1" smtClean="0"/>
              <a:t>벤처스의</a:t>
            </a:r>
            <a:r>
              <a:rPr lang="ko-KR" altLang="en-US" baseline="0" dirty="0" smtClean="0"/>
              <a:t> 개발팀을 통해 마케팅 성과를 극대화 시킬 수 있는 솔루션들을 만들어오고 </a:t>
            </a:r>
            <a:r>
              <a:rPr lang="ko-KR" altLang="en-US" baseline="0" dirty="0" err="1" smtClean="0"/>
              <a:t>있구요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한국 프리랜서 아나운서 </a:t>
            </a:r>
            <a:r>
              <a:rPr lang="ko-KR" altLang="en-US" baseline="0" dirty="0" err="1" smtClean="0"/>
              <a:t>협외와</a:t>
            </a:r>
            <a:r>
              <a:rPr lang="ko-KR" altLang="en-US" baseline="0" dirty="0" smtClean="0"/>
              <a:t> 대한 </a:t>
            </a:r>
            <a:r>
              <a:rPr lang="en-US" altLang="ko-KR" baseline="0" dirty="0" smtClean="0"/>
              <a:t>SNS </a:t>
            </a:r>
            <a:r>
              <a:rPr lang="ko-KR" altLang="en-US" baseline="0" dirty="0" smtClean="0"/>
              <a:t>운영자 협회의 </a:t>
            </a:r>
            <a:r>
              <a:rPr lang="ko-KR" altLang="en-US" baseline="0" dirty="0" err="1" smtClean="0"/>
              <a:t>자문사로</a:t>
            </a:r>
            <a:r>
              <a:rPr lang="ko-KR" altLang="en-US" baseline="0" dirty="0" smtClean="0"/>
              <a:t> 활동하며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저희의 경험들을 많은 분들께 </a:t>
            </a:r>
            <a:r>
              <a:rPr lang="ko-KR" altLang="en-US" baseline="0" dirty="0" err="1" smtClean="0"/>
              <a:t>공유드리고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저희 </a:t>
            </a:r>
            <a:r>
              <a:rPr lang="en-US" altLang="ko-KR" baseline="0" dirty="0" smtClean="0"/>
              <a:t>LC</a:t>
            </a:r>
            <a:r>
              <a:rPr lang="ko-KR" altLang="en-US" baseline="0" dirty="0" err="1" smtClean="0"/>
              <a:t>벤처스는</a:t>
            </a:r>
            <a:r>
              <a:rPr lang="ko-KR" altLang="en-US" baseline="0" dirty="0" smtClean="0"/>
              <a:t> 크게 마케팅 분부와 </a:t>
            </a:r>
            <a:r>
              <a:rPr lang="ko-KR" altLang="en-US" baseline="0" dirty="0" err="1" smtClean="0"/>
              <a:t>지원본부로</a:t>
            </a:r>
            <a:r>
              <a:rPr lang="ko-KR" altLang="en-US" baseline="0" dirty="0" smtClean="0"/>
              <a:t> 나뉘어져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마케팅 본부는 매체에 따라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개 팀으로 구성되어있고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지원 본부는 </a:t>
            </a:r>
            <a:r>
              <a:rPr lang="ko-KR" altLang="en-US" baseline="0" dirty="0" err="1" smtClean="0"/>
              <a:t>디자인팀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영상제작팀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경영지원팀으로 구성되어있습니다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611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LC</a:t>
            </a:r>
            <a:r>
              <a:rPr lang="ko-KR" altLang="en-US" dirty="0" err="1" smtClean="0"/>
              <a:t>벤처스를</a:t>
            </a:r>
            <a:r>
              <a:rPr lang="ko-KR" altLang="en-US" dirty="0" smtClean="0"/>
              <a:t> 간단하게 정의한다면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디자인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</a:t>
            </a:r>
            <a:r>
              <a:rPr lang="ko-KR" altLang="en-US" dirty="0" smtClean="0"/>
              <a:t>영상 </a:t>
            </a:r>
            <a:r>
              <a:rPr lang="ko-KR" altLang="en-US" dirty="0" smtClean="0"/>
              <a:t>제작 능력과 퍼포먼스 마케팅의 기획과 운영관리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분석능력이 합해서 </a:t>
            </a:r>
            <a:r>
              <a:rPr lang="en-US" altLang="ko-KR" baseline="0" dirty="0" smtClean="0"/>
              <a:t>A~Z</a:t>
            </a:r>
            <a:r>
              <a:rPr lang="ko-KR" altLang="en-US" baseline="0" dirty="0" smtClean="0"/>
              <a:t>까지 모든 것을 할 수 있는 종합 마케팅 에이전시라고 할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07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</a:t>
            </a:r>
            <a:r>
              <a:rPr lang="ko-KR" altLang="en-US" baseline="0" dirty="0" smtClean="0"/>
              <a:t> 최근에 제작했던 크리에이티브 사례들을 </a:t>
            </a:r>
            <a:r>
              <a:rPr lang="ko-KR" altLang="en-US" baseline="0" dirty="0" err="1" smtClean="0"/>
              <a:t>보여드릴텐데요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개의 </a:t>
            </a:r>
            <a:r>
              <a:rPr lang="ko-KR" altLang="en-US" baseline="0" dirty="0" smtClean="0"/>
              <a:t>영상 콘텐츠와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개의 </a:t>
            </a:r>
            <a:r>
              <a:rPr lang="ko-KR" altLang="en-US" baseline="0" dirty="0" smtClean="0"/>
              <a:t>이미지로 준비하였습니다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dirty="0" smtClean="0"/>
              <a:t>먼저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247</a:t>
            </a:r>
            <a:r>
              <a:rPr lang="ko-KR" altLang="en-US" baseline="0" dirty="0" smtClean="0"/>
              <a:t>팬츠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시리즈의 </a:t>
            </a:r>
            <a:r>
              <a:rPr lang="en-US" altLang="ko-KR" baseline="0" dirty="0" smtClean="0"/>
              <a:t>247 </a:t>
            </a:r>
            <a:r>
              <a:rPr lang="ko-KR" altLang="en-US" baseline="0" dirty="0" smtClean="0"/>
              <a:t>팬츠 제품 영상이며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경쟁사인 무지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나 자주와 같이 </a:t>
            </a:r>
            <a:r>
              <a:rPr lang="ko-KR" altLang="en-US" baseline="0" dirty="0" err="1" smtClean="0"/>
              <a:t>일상속에서</a:t>
            </a:r>
            <a:r>
              <a:rPr lang="ko-KR" altLang="en-US" baseline="0" dirty="0" smtClean="0"/>
              <a:t> 편안하게 입을 수 있는 점을 강조하였습니다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그에 따라 일상의 편안함을 표현할 수 있도록 잔잔한 색감을 사용하였던 것이 특징입니다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다음은 </a:t>
            </a:r>
            <a:r>
              <a:rPr lang="ko-KR" altLang="en-US" baseline="0" dirty="0" err="1" smtClean="0"/>
              <a:t>아편바지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아주 편한 바지의 </a:t>
            </a:r>
            <a:r>
              <a:rPr lang="ko-KR" altLang="en-US" baseline="0" dirty="0" err="1" smtClean="0"/>
              <a:t>줄임말로</a:t>
            </a:r>
            <a:r>
              <a:rPr lang="ko-KR" altLang="en-US" baseline="0" dirty="0" smtClean="0"/>
              <a:t> 편하다는 점을 강조하기위해 </a:t>
            </a:r>
            <a:r>
              <a:rPr lang="ko-KR" altLang="en-US" baseline="0" dirty="0" err="1" smtClean="0"/>
              <a:t>웹드라마</a:t>
            </a:r>
            <a:r>
              <a:rPr lang="ko-KR" altLang="en-US" baseline="0" dirty="0" smtClean="0"/>
              <a:t> 형식으로 제작된 영상입니다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세번째로 코오롱 스포츠의 </a:t>
            </a:r>
            <a:r>
              <a:rPr lang="ko-KR" altLang="en-US" baseline="0" dirty="0" err="1" smtClean="0"/>
              <a:t>워킹화인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SOX V </a:t>
            </a:r>
            <a:r>
              <a:rPr lang="ko-KR" altLang="en-US" baseline="0" dirty="0" smtClean="0"/>
              <a:t>영상을 보시겠습니다</a:t>
            </a:r>
            <a:r>
              <a:rPr lang="en-US" altLang="ko-KR" baseline="0" dirty="0" smtClean="0"/>
              <a:t>.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이 영상은 기존 코오롱 브랜드 색깔과는 다르게 </a:t>
            </a:r>
            <a:r>
              <a:rPr lang="ko-KR" altLang="en-US" baseline="0" dirty="0" err="1" smtClean="0"/>
              <a:t>병맛</a:t>
            </a:r>
            <a:r>
              <a:rPr lang="ko-KR" altLang="en-US" baseline="0" dirty="0" smtClean="0"/>
              <a:t> 컨셉으로 제작된 영상인데요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이를 통해 기존 </a:t>
            </a:r>
            <a:r>
              <a:rPr lang="ko-KR" altLang="en-US" baseline="0" dirty="0" err="1" smtClean="0"/>
              <a:t>워킹화의</a:t>
            </a:r>
            <a:r>
              <a:rPr lang="ko-KR" altLang="en-US" baseline="0" dirty="0" smtClean="0"/>
              <a:t> 주요 </a:t>
            </a:r>
            <a:r>
              <a:rPr lang="ko-KR" altLang="en-US" baseline="0" dirty="0" smtClean="0"/>
              <a:t>유저인 </a:t>
            </a:r>
            <a:r>
              <a:rPr lang="en-US" altLang="ko-KR" baseline="0" dirty="0" smtClean="0"/>
              <a:t>4050</a:t>
            </a:r>
            <a:r>
              <a:rPr lang="ko-KR" altLang="en-US" baseline="0" dirty="0" smtClean="0"/>
              <a:t>세대 이외 </a:t>
            </a:r>
            <a:r>
              <a:rPr lang="en-US" altLang="ko-KR" baseline="0" dirty="0" smtClean="0"/>
              <a:t>2,30</a:t>
            </a:r>
            <a:r>
              <a:rPr lang="ko-KR" altLang="en-US" baseline="0" dirty="0" smtClean="0"/>
              <a:t>대의 젊은 </a:t>
            </a:r>
            <a:r>
              <a:rPr lang="ko-KR" altLang="en-US" baseline="0" dirty="0" smtClean="0"/>
              <a:t>유저들에게도 어필이 될 수 있도록 제작된 </a:t>
            </a:r>
            <a:r>
              <a:rPr lang="ko-KR" altLang="en-US" baseline="0" dirty="0" smtClean="0"/>
              <a:t>영상입니다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마지막으로 보여드릴 영상은 </a:t>
            </a:r>
            <a:r>
              <a:rPr lang="ko-KR" altLang="en-US" baseline="0" dirty="0" err="1" smtClean="0"/>
              <a:t>에피그램</a:t>
            </a:r>
            <a:r>
              <a:rPr lang="ko-KR" altLang="en-US" baseline="0" dirty="0" smtClean="0"/>
              <a:t> 가든스트라이프 영상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매체에 따라 대머리의 표현이 불가능한 경우가 있어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계란과 털로 탈모를 표현한 이미지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메인 카피를 넣어 제품의 특징을 표현한 크리에이티브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r>
              <a:rPr lang="ko-KR" altLang="en-US" baseline="0" dirty="0" smtClean="0"/>
              <a:t>그리고 보여드릴 이미지는 </a:t>
            </a:r>
            <a:r>
              <a:rPr lang="ko-KR" altLang="en-US" baseline="0" dirty="0" err="1" smtClean="0"/>
              <a:t>탈모샴푸</a:t>
            </a:r>
            <a:r>
              <a:rPr lang="ko-KR" altLang="en-US" baseline="0" dirty="0" smtClean="0"/>
              <a:t> 광고 이미지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매체에 따라 대머리의 표현이 불가능한 경우가 있어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계란과 털로 탈모를 표현한 이미지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메인 카피를 넣어 제품의 특징을 표현한 크리에이티브 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마지막으로 </a:t>
            </a:r>
            <a:r>
              <a:rPr lang="ko-KR" altLang="en-US" baseline="0" dirty="0" smtClean="0"/>
              <a:t>보여드릴 이미지는 휠라 </a:t>
            </a:r>
            <a:r>
              <a:rPr lang="ko-KR" altLang="en-US" baseline="0" dirty="0" err="1" smtClean="0"/>
              <a:t>코트디럭스</a:t>
            </a:r>
            <a:r>
              <a:rPr lang="ko-KR" altLang="en-US" baseline="0" dirty="0" smtClean="0"/>
              <a:t> 메로나 이미지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이 이미지는 연두색과 막대기와 같은 오브제를 매칭하여 메로나 콜라보레이션을 표현한 크리에이티브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예약판매 였음에도 불구하고 제고가 빠르게 소진되어 성공적으로 마무리된 캠페인이었습니다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224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다양한 크리에이티브를 통해 </a:t>
            </a:r>
            <a:r>
              <a:rPr lang="en-US" altLang="ko-KR" dirty="0" smtClean="0"/>
              <a:t>LC</a:t>
            </a:r>
            <a:r>
              <a:rPr lang="ko-KR" altLang="en-US" dirty="0" smtClean="0"/>
              <a:t>에서 만들어낸 퍼포먼스 성과를 보여드리겠습니다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저희가 집중하고 있는 퍼포먼스 분야는 크게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쇼핑</a:t>
            </a:r>
            <a:r>
              <a:rPr lang="en-US" altLang="ko-KR" dirty="0" smtClean="0"/>
              <a:t>, DB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수집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브랜딩</a:t>
            </a:r>
            <a:r>
              <a:rPr lang="ko-KR" altLang="en-US" baseline="0" dirty="0" smtClean="0"/>
              <a:t> 및 </a:t>
            </a:r>
            <a:r>
              <a:rPr lang="ko-KR" altLang="en-US" baseline="0" dirty="0" err="1" smtClean="0"/>
              <a:t>영상조회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앱 설치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쇼핑분야에서 </a:t>
            </a:r>
            <a:r>
              <a:rPr lang="ko-KR" altLang="en-US" baseline="0" dirty="0" err="1" smtClean="0"/>
              <a:t>휠라는</a:t>
            </a:r>
            <a:r>
              <a:rPr lang="ko-KR" altLang="en-US" baseline="0" dirty="0" smtClean="0"/>
              <a:t> 쇼핑몰 개설 이후 마케팅을 진행하여 평균 </a:t>
            </a:r>
            <a:r>
              <a:rPr lang="en-US" altLang="ko-KR" baseline="0" dirty="0" smtClean="0"/>
              <a:t>580%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ROAS</a:t>
            </a:r>
            <a:r>
              <a:rPr lang="ko-KR" altLang="en-US" baseline="0" dirty="0" smtClean="0"/>
              <a:t>를 유지하고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루이스클럽은 </a:t>
            </a:r>
            <a:r>
              <a:rPr lang="ko-KR" altLang="en-US" baseline="0" dirty="0" err="1" smtClean="0"/>
              <a:t>루이까또즈의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자사몰인데요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몰 개설 시점부터 진행하여 현재 평균 </a:t>
            </a:r>
            <a:r>
              <a:rPr lang="en-US" altLang="ko-KR" baseline="0" dirty="0" smtClean="0"/>
              <a:t>580% ROAS</a:t>
            </a:r>
            <a:r>
              <a:rPr lang="ko-KR" altLang="en-US" baseline="0" dirty="0" smtClean="0"/>
              <a:t>를 내고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코오롱몰</a:t>
            </a:r>
            <a:r>
              <a:rPr lang="ko-KR" altLang="en-US" baseline="0" dirty="0" smtClean="0"/>
              <a:t> 또한 퍼포먼스 마케팅을 진행하고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308%</a:t>
            </a:r>
            <a:r>
              <a:rPr lang="ko-KR" altLang="en-US" baseline="0" dirty="0" smtClean="0"/>
              <a:t>의 성과를 내고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DB </a:t>
            </a:r>
            <a:r>
              <a:rPr lang="ko-KR" altLang="en-US" baseline="0" dirty="0" smtClean="0"/>
              <a:t>수집은 다양한 업종을 진행하고 있는데요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대표적으로 </a:t>
            </a:r>
            <a:r>
              <a:rPr lang="en-US" altLang="ko-KR" baseline="0" dirty="0" smtClean="0"/>
              <a:t>SK</a:t>
            </a:r>
            <a:r>
              <a:rPr lang="ko-KR" altLang="en-US" baseline="0" dirty="0" smtClean="0"/>
              <a:t>렌터카의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600</a:t>
            </a:r>
            <a:r>
              <a:rPr lang="ko-KR" altLang="en-US" baseline="0" dirty="0" smtClean="0"/>
              <a:t>건의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를 꾸준하게 수집하고 있으며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AXA</a:t>
            </a:r>
            <a:r>
              <a:rPr lang="ko-KR" altLang="en-US" baseline="0" dirty="0" smtClean="0"/>
              <a:t>는 월 평균 </a:t>
            </a:r>
            <a:r>
              <a:rPr lang="en-US" altLang="ko-KR" baseline="0" dirty="0" smtClean="0"/>
              <a:t>1,500</a:t>
            </a:r>
            <a:r>
              <a:rPr lang="ko-KR" altLang="en-US" baseline="0" dirty="0" smtClean="0"/>
              <a:t>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대출사인</a:t>
            </a:r>
            <a:r>
              <a:rPr lang="ko-KR" altLang="en-US" baseline="0" dirty="0" smtClean="0"/>
              <a:t> 친애저축은행은 </a:t>
            </a:r>
            <a:r>
              <a:rPr lang="en-US" altLang="ko-KR" baseline="0" dirty="0" smtClean="0"/>
              <a:t>3,000</a:t>
            </a:r>
            <a:r>
              <a:rPr lang="ko-KR" altLang="en-US" baseline="0" dirty="0" smtClean="0"/>
              <a:t>건을 수집해오고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뿐만 아니라 </a:t>
            </a:r>
            <a:r>
              <a:rPr lang="ko-KR" altLang="en-US" baseline="0" dirty="0" err="1" smtClean="0"/>
              <a:t>브랜딩</a:t>
            </a:r>
            <a:r>
              <a:rPr lang="ko-KR" altLang="en-US" baseline="0" dirty="0" smtClean="0"/>
              <a:t> 및 영상 조회 마케팅 또한 진행해오고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코오롱 스포츠와 금융위원회는 영상 </a:t>
            </a:r>
            <a:r>
              <a:rPr lang="ko-KR" altLang="en-US" baseline="0" dirty="0" err="1" smtClean="0"/>
              <a:t>조회당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20</a:t>
            </a:r>
            <a:r>
              <a:rPr lang="ko-KR" altLang="en-US" baseline="0" dirty="0" smtClean="0"/>
              <a:t>원대의 낮은 단가의 성과를 내오고 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화장품 브랜드인 </a:t>
            </a:r>
            <a:r>
              <a:rPr lang="ko-KR" altLang="en-US" baseline="0" dirty="0" err="1" smtClean="0"/>
              <a:t>클린의</a:t>
            </a:r>
            <a:r>
              <a:rPr lang="ko-KR" altLang="en-US" baseline="0" dirty="0" smtClean="0"/>
              <a:t>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페이스북 페이지 좋아요 광고로 </a:t>
            </a:r>
            <a:r>
              <a:rPr lang="ko-KR" altLang="en-US" baseline="0" dirty="0" err="1" smtClean="0"/>
              <a:t>좋아요당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300</a:t>
            </a:r>
            <a:r>
              <a:rPr lang="ko-KR" altLang="en-US" baseline="0" dirty="0" smtClean="0"/>
              <a:t>원의 성과를 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앱 설치 또한 저희가 집중하고 있는 분야인데요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퍼블로그라고</a:t>
            </a:r>
            <a:r>
              <a:rPr lang="ko-KR" altLang="en-US" baseline="0" dirty="0" smtClean="0"/>
              <a:t> 하는 사진인화 앱의 경우 </a:t>
            </a:r>
            <a:r>
              <a:rPr lang="en-US" altLang="ko-KR" baseline="0" dirty="0" smtClean="0"/>
              <a:t>CPI 900</a:t>
            </a:r>
            <a:r>
              <a:rPr lang="ko-KR" altLang="en-US" baseline="0" dirty="0" smtClean="0"/>
              <a:t>원대를 유지하고 있으며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err="1" smtClean="0"/>
              <a:t>커머스앱인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미스할인은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300</a:t>
            </a:r>
            <a:r>
              <a:rPr lang="ko-KR" altLang="en-US" baseline="0" dirty="0" smtClean="0"/>
              <a:t>원대의 낮은 </a:t>
            </a:r>
            <a:r>
              <a:rPr lang="en-US" altLang="ko-KR" baseline="0" dirty="0" smtClean="0"/>
              <a:t>CPI</a:t>
            </a:r>
            <a:r>
              <a:rPr lang="ko-KR" altLang="en-US" baseline="0" dirty="0" smtClean="0"/>
              <a:t>의 아주 좋은 성과를 내고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>E9PAY</a:t>
            </a:r>
            <a:r>
              <a:rPr lang="ko-KR" altLang="en-US" baseline="0" dirty="0" smtClean="0"/>
              <a:t>라는 신규 </a:t>
            </a:r>
            <a:r>
              <a:rPr lang="ko-KR" altLang="en-US" baseline="0" dirty="0" err="1" smtClean="0"/>
              <a:t>런칭된</a:t>
            </a:r>
            <a:r>
              <a:rPr lang="ko-KR" altLang="en-US" baseline="0" dirty="0" smtClean="0"/>
              <a:t> 해외 송금 서비스는 평균 </a:t>
            </a:r>
            <a:r>
              <a:rPr lang="en-US" altLang="ko-KR" baseline="0" dirty="0" smtClean="0"/>
              <a:t>CPI 500</a:t>
            </a:r>
            <a:r>
              <a:rPr lang="ko-KR" altLang="en-US" baseline="0" dirty="0" smtClean="0"/>
              <a:t>원으로 높은 앱 설치 성과를 내고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33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타 대행사들에 비해 높은 퍼포먼스 성과를 내는 이유는 정교한 분석에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연령별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기간별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미디어별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디바이스별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콘텐츠별</a:t>
            </a:r>
            <a:r>
              <a:rPr lang="ko-KR" altLang="en-US" baseline="0" dirty="0" smtClean="0"/>
              <a:t> 성과를 분석을 하고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이뿐만 아니라 웹 이나 서비스의 유입과 전환에 대한 비율을 분석하여 다음달 전략을 수립하고 점검합니다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그리고 전년도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또는 분기별 데이터를 분석하여 다음 분기 및 내년 마케팅 전략을 수립하고 이행해오고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지금까지 퍼포먼스</a:t>
            </a:r>
            <a:r>
              <a:rPr lang="ko-KR" altLang="en-US" baseline="0" dirty="0" smtClean="0"/>
              <a:t> 마케팅을 진행해오면서 저희가 최근 </a:t>
            </a:r>
            <a:r>
              <a:rPr lang="ko-KR" altLang="en-US" dirty="0" smtClean="0"/>
              <a:t>집중하고 있는 마케팅 포인트가 있는데요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크게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콘텐츠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미디어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전략 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먼저 콘텐츠에서</a:t>
            </a:r>
            <a:r>
              <a:rPr lang="ko-KR" altLang="en-US" baseline="0" dirty="0" smtClean="0"/>
              <a:t> 포커스를 맞추고 있는 부분은 동영상 소비의 증가 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페이지에 있는 좌측 그래프에 보시면 </a:t>
            </a:r>
            <a:r>
              <a:rPr lang="en-US" altLang="ko-KR" baseline="0" dirty="0" smtClean="0"/>
              <a:t>13</a:t>
            </a:r>
            <a:r>
              <a:rPr lang="ko-KR" altLang="en-US" baseline="0" dirty="0" smtClean="0"/>
              <a:t>년도부터 </a:t>
            </a:r>
            <a:r>
              <a:rPr lang="en-US" altLang="ko-KR" baseline="0" dirty="0" smtClean="0"/>
              <a:t>18</a:t>
            </a:r>
            <a:r>
              <a:rPr lang="ko-KR" altLang="en-US" baseline="0" dirty="0" smtClean="0"/>
              <a:t>년도까지의 동영상 소비 절대량은 꾸준히 증가하고 있다는 것을 알 수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특히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년도 이후 부터 모바일 디바이스에서의 동영상 소비가 급증하고 있는데요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국내 모바일 동영상 트래픽 비중 또한 글로벌 평균에 비해서도 높은 편입니다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이로</a:t>
            </a:r>
            <a:r>
              <a:rPr lang="ko-KR" altLang="en-US" dirty="0" smtClean="0"/>
              <a:t> 인해  </a:t>
            </a:r>
            <a:r>
              <a:rPr lang="en-US" altLang="ko-KR" dirty="0" smtClean="0"/>
              <a:t>SNS </a:t>
            </a:r>
            <a:r>
              <a:rPr lang="ko-KR" altLang="en-US" dirty="0" smtClean="0"/>
              <a:t>이용 주기로 보았을 때 유튜브의 이용자수가 지속적으로 증가하고 있는 추세를 보이고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유튜브 이외</a:t>
            </a:r>
            <a:r>
              <a:rPr lang="ko-KR" altLang="en-US" baseline="0" dirty="0" smtClean="0"/>
              <a:t> 다른 매체들 또한 동영상 서비스에 집중을 해오고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저희가 포커스를 맞춘 매체는 유튜브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블로그</a:t>
            </a:r>
            <a:r>
              <a:rPr lang="en-US" altLang="ko-KR" baseline="0" dirty="0" smtClean="0"/>
              <a:t>(POST), </a:t>
            </a:r>
            <a:r>
              <a:rPr lang="ko-KR" altLang="en-US" baseline="0" dirty="0" smtClean="0"/>
              <a:t>페이스북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인스타그램</a:t>
            </a:r>
            <a:r>
              <a:rPr lang="ko-KR" altLang="en-US" baseline="0" dirty="0" smtClean="0"/>
              <a:t> 인데요</a:t>
            </a:r>
            <a:r>
              <a:rPr lang="en-US" altLang="ko-KR" baseline="0" dirty="0" smtClean="0"/>
              <a:t>,</a:t>
            </a:r>
            <a:br>
              <a:rPr lang="en-US" altLang="ko-KR" baseline="0" dirty="0" smtClean="0"/>
            </a:b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개의 매체간 </a:t>
            </a:r>
            <a:r>
              <a:rPr lang="ko-KR" altLang="en-US" baseline="0" dirty="0" err="1" smtClean="0"/>
              <a:t>유지적으로</a:t>
            </a:r>
            <a:r>
              <a:rPr lang="ko-KR" altLang="en-US" baseline="0" dirty="0" smtClean="0"/>
              <a:t> 연동된 캠페인 전략을 통해 동영상이 주가 되지 않는 미디어의 퍼포먼스 또한 끌어올리고자 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그래서 마지막이 통합입니다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12</a:t>
            </a:r>
            <a:r>
              <a:rPr lang="ko-KR" altLang="en-US" baseline="0" dirty="0" smtClean="0"/>
              <a:t>페이지에 </a:t>
            </a:r>
            <a:r>
              <a:rPr lang="ko-KR" altLang="en-US" baseline="0" dirty="0" err="1" smtClean="0"/>
              <a:t>보실수</a:t>
            </a:r>
            <a:r>
              <a:rPr lang="ko-KR" altLang="en-US" baseline="0" dirty="0" smtClean="0"/>
              <a:t> 있는 그래프는 </a:t>
            </a:r>
            <a:r>
              <a:rPr lang="en-US" altLang="ko-KR" dirty="0" smtClean="0"/>
              <a:t>2017</a:t>
            </a:r>
            <a:r>
              <a:rPr lang="ko-KR" altLang="en-US" dirty="0" smtClean="0"/>
              <a:t>년도 전세계 마케팅 캠페인 중 </a:t>
            </a:r>
            <a:r>
              <a:rPr lang="ko-KR" altLang="en-US" dirty="0" err="1" smtClean="0"/>
              <a:t>미디어별로</a:t>
            </a:r>
            <a:r>
              <a:rPr lang="ko-KR" altLang="en-US" dirty="0" smtClean="0"/>
              <a:t> 통합된 캠페인을 운영하고 있는 비율입니다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75%</a:t>
            </a:r>
            <a:r>
              <a:rPr lang="ko-KR" altLang="en-US" dirty="0" smtClean="0"/>
              <a:t>의 캠페인이 각 </a:t>
            </a:r>
            <a:r>
              <a:rPr lang="ko-KR" altLang="en-US" dirty="0" err="1" smtClean="0"/>
              <a:t>미디어별로</a:t>
            </a:r>
            <a:r>
              <a:rPr lang="ko-KR" altLang="en-US" dirty="0" smtClean="0"/>
              <a:t> 통합된 캠페인으로 운영되고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</a:t>
            </a:r>
            <a:r>
              <a:rPr lang="ko-KR" altLang="en-US" baseline="0" dirty="0" smtClean="0"/>
              <a:t> 중 </a:t>
            </a:r>
            <a:r>
              <a:rPr lang="en-US" altLang="ko-KR" baseline="0" dirty="0" smtClean="0"/>
              <a:t>46%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미디어별</a:t>
            </a:r>
            <a:r>
              <a:rPr lang="ko-KR" altLang="en-US" baseline="0" dirty="0" smtClean="0"/>
              <a:t> 최적화 까지 이루어진 캠페인을 진행되고 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올해에는 모바일을 </a:t>
            </a:r>
            <a:r>
              <a:rPr lang="ko-KR" altLang="en-US" baseline="0" dirty="0" err="1" smtClean="0"/>
              <a:t>중심으로한</a:t>
            </a:r>
            <a:r>
              <a:rPr lang="ko-KR" altLang="en-US" baseline="0" dirty="0" smtClean="0"/>
              <a:t> 통합 마케팅 캠페인이 더 증가할 것으로 전망되고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 또한 각 </a:t>
            </a:r>
            <a:r>
              <a:rPr lang="ko-KR" altLang="en-US" baseline="0" dirty="0" err="1" smtClean="0"/>
              <a:t>미디어별로</a:t>
            </a:r>
            <a:r>
              <a:rPr lang="ko-KR" altLang="en-US" baseline="0" dirty="0" smtClean="0"/>
              <a:t> 최적화된 콘텐츠 개발 뿐만 아니라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 </a:t>
            </a:r>
            <a:r>
              <a:rPr lang="ko-KR" altLang="en-US" baseline="0" dirty="0" err="1" smtClean="0"/>
              <a:t>미디별로</a:t>
            </a:r>
            <a:r>
              <a:rPr lang="ko-KR" altLang="en-US" baseline="0" dirty="0" smtClean="0"/>
              <a:t> 연동되어 성과를 극대화 할 수 있는 통합 캠페인으로 </a:t>
            </a:r>
            <a:r>
              <a:rPr lang="ko-KR" altLang="en-US" baseline="0" dirty="0" err="1" smtClean="0"/>
              <a:t>제안드리고자</a:t>
            </a:r>
            <a:r>
              <a:rPr lang="ko-KR" altLang="en-US" baseline="0" dirty="0" smtClean="0"/>
              <a:t> 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06D68-FE53-457F-9E0A-12460C9DC6A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7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40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5676-511A-47F5-B5DB-94B6C1E55D48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2320-8B68-490D-B814-139E4CFE3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9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5676-511A-47F5-B5DB-94B6C1E55D48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2320-8B68-490D-B814-139E4CFE3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16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8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5676-511A-47F5-B5DB-94B6C1E55D48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2320-8B68-490D-B814-139E4CFE3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56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5676-511A-47F5-B5DB-94B6C1E55D48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2320-8B68-490D-B814-139E4CFE3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1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5676-511A-47F5-B5DB-94B6C1E55D48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2320-8B68-490D-B814-139E4CFE3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0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5676-511A-47F5-B5DB-94B6C1E55D48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2320-8B68-490D-B814-139E4CFE3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94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5676-511A-47F5-B5DB-94B6C1E55D48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2320-8B68-490D-B814-139E4CFE3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94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5676-511A-47F5-B5DB-94B6C1E55D48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2320-8B68-490D-B814-139E4CFE3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5676-511A-47F5-B5DB-94B6C1E55D48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2320-8B68-490D-B814-139E4CFE3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3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5676-511A-47F5-B5DB-94B6C1E55D48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62320-8B68-490D-B814-139E4CFE3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0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U-TlwKWsA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jejuair_official/" TargetMode="External"/><Relationship Id="rId5" Type="http://schemas.openxmlformats.org/officeDocument/2006/relationships/hyperlink" Target="https://www.youtube.com/watch?v=8RIPOR-ASVY" TargetMode="Externa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53356;&#47532;&#50640;&#51060;&#54000;&#48652;%20&#49324;&#47168;/180521%20%5bAIA%20&#49373;&#47749;%5d%20&#49368;&#54540;%20&#50756;&#49457;&#48376;%20ver.003.mp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&#53356;&#47532;&#50640;&#51060;&#54000;&#48652;%20&#49324;&#47168;/&#55072;&#46972;%20&#53076;&#53944;&#46356;&#47085;&#49828;%20&#47700;&#47196;&#45208;.jpg" TargetMode="External"/><Relationship Id="rId3" Type="http://schemas.openxmlformats.org/officeDocument/2006/relationships/hyperlink" Target="&#53356;&#47532;&#50640;&#51060;&#54000;&#48652;%20&#49324;&#47168;/epigram%2015&#52488;.mp4" TargetMode="External"/><Relationship Id="rId7" Type="http://schemas.openxmlformats.org/officeDocument/2006/relationships/hyperlink" Target="&#53356;&#47532;&#50640;&#51060;&#54000;&#48652;%20&#49324;&#47168;/180503%20%5b&#50500;&#54200;&#48148;&#51648;%5d%20&#52572;&#51333;&#50756;&#49457;&#48376;ver.001.mp4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&#53356;&#47532;&#50640;&#51060;&#54000;&#48652;%20&#49324;&#47168;/&#45804;&#44096;%20&#54980;_&#53581;&#49828;&#53944;_1.png" TargetMode="External"/><Relationship Id="rId5" Type="http://schemas.openxmlformats.org/officeDocument/2006/relationships/hyperlink" Target="&#53356;&#47532;&#50640;&#51060;&#54000;&#48652;%20&#49324;&#47168;/180413%20&#48148;&#51060;&#49884;&#47532;&#51592;%20247&#54060;&#52768;%2060&#52488;%20&#50756;&#49457;&#48376;%20ver.005.mp4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jpg"/><Relationship Id="rId9" Type="http://schemas.openxmlformats.org/officeDocument/2006/relationships/hyperlink" Target="&#53356;&#47532;&#50640;&#51060;&#54000;&#48652;%20&#49324;&#47168;/SOX%20V_&#52280;&#46036;.mp4" TargetMode="Externa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307064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첫번째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6112" y="3068960"/>
            <a:ext cx="514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기억에 </a:t>
            </a:r>
            <a:r>
              <a:rPr lang="ko-KR" altLang="en-US" sz="4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오래남게</a:t>
            </a:r>
            <a:r>
              <a:rPr lang="ko-KR" altLang="en-US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하자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4417" y="3426586"/>
            <a:ext cx="2023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어떻게</a:t>
            </a:r>
            <a:r>
              <a:rPr lang="en-US" altLang="ko-KR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57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31428E-9 L 0.00035 -0.104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2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10437 L 0.00035 -0.177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256E-6 L 0.00052 -0.062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31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695394" y="2721619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11529" y="324688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856153" y="2717386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MEDIA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56376" y="290279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10 - 12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007408" y="2699107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28354" y="3224375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STRATEGY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28494" y="3957131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29743" y="3789040"/>
            <a:ext cx="8883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SNS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별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76819" y="394019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5950" y="3232215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TREND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0.00035 -0.158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791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48148E-6 L -0.00017 -0.1576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78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48148E-6 L 0.00017 -0.1576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0.00121 -0.1548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775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00086 -0.154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5" grpId="0" animBg="1"/>
      <p:bldP spid="5" grpId="1" animBg="1"/>
      <p:bldP spid="8" grpId="0" animBg="1"/>
      <p:bldP spid="8" grpId="1" animBg="1"/>
      <p:bldP spid="9" grpId="0"/>
      <p:bldP spid="9" grpId="1"/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2373" y="3073193"/>
            <a:ext cx="1476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자사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타사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851920" y="2708920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AIA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4" t="29701" r="69359" b="42991"/>
          <a:stretch/>
        </p:blipFill>
        <p:spPr>
          <a:xfrm>
            <a:off x="6012161" y="1124744"/>
            <a:ext cx="1440159" cy="1433430"/>
          </a:xfrm>
          <a:prstGeom prst="ellipse">
            <a:avLst/>
          </a:prstGeom>
        </p:spPr>
      </p:pic>
      <p:pic>
        <p:nvPicPr>
          <p:cNvPr id="13" name="그림 12">
            <a:hlinkClick r:id="rId5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9" t="30478" r="39735" b="42855"/>
          <a:stretch/>
        </p:blipFill>
        <p:spPr>
          <a:xfrm>
            <a:off x="6012160" y="2708920"/>
            <a:ext cx="1440160" cy="1433269"/>
          </a:xfrm>
          <a:prstGeom prst="ellipse">
            <a:avLst/>
          </a:prstGeom>
        </p:spPr>
      </p:pic>
      <p:pic>
        <p:nvPicPr>
          <p:cNvPr id="14" name="그림 13">
            <a:hlinkClick r:id="rId6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3" t="29701" r="10224" b="42735"/>
          <a:stretch/>
        </p:blipFill>
        <p:spPr>
          <a:xfrm>
            <a:off x="6012161" y="4293059"/>
            <a:ext cx="1440160" cy="1440197"/>
          </a:xfrm>
          <a:prstGeom prst="ellipse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56376" y="290279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14 - 16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-0.23559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8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1" animBg="1"/>
      <p:bldP spid="9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6437" y="322597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캠페인 방향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51720" y="2699107"/>
            <a:ext cx="1427980" cy="1425758"/>
            <a:chOff x="2051720" y="2699107"/>
            <a:chExt cx="1427980" cy="1425758"/>
          </a:xfrm>
        </p:grpSpPr>
        <p:pic>
          <p:nvPicPr>
            <p:cNvPr id="3074" name="Picture 2" descr="C:\Users\admin\Documents\카카오톡 받은 파일\icon\icon_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892" y="3061763"/>
              <a:ext cx="775179" cy="496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타원 7"/>
            <p:cNvSpPr/>
            <p:nvPr/>
          </p:nvSpPr>
          <p:spPr>
            <a:xfrm>
              <a:off x="2051720" y="2699107"/>
              <a:ext cx="1427980" cy="14257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48142" y="3580963"/>
              <a:ext cx="4523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LEAD</a:t>
              </a:r>
              <a:endPara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864100" y="2708920"/>
            <a:ext cx="1427980" cy="1425758"/>
            <a:chOff x="3864100" y="2708920"/>
            <a:chExt cx="1427980" cy="1425758"/>
          </a:xfrm>
        </p:grpSpPr>
        <p:pic>
          <p:nvPicPr>
            <p:cNvPr id="3075" name="Picture 3" descr="C:\Users\admin\Documents\카카오톡 받은 파일\icon\icon_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185" y="2966239"/>
              <a:ext cx="839594" cy="538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타원 8"/>
            <p:cNvSpPr/>
            <p:nvPr/>
          </p:nvSpPr>
          <p:spPr>
            <a:xfrm>
              <a:off x="3864100" y="2708920"/>
              <a:ext cx="1427980" cy="14257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40927" y="3558653"/>
              <a:ext cx="10743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SALES SUPPORT</a:t>
              </a:r>
              <a:endPara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652120" y="2723322"/>
            <a:ext cx="1427980" cy="1425758"/>
            <a:chOff x="5652120" y="2723322"/>
            <a:chExt cx="1427980" cy="1425758"/>
          </a:xfrm>
        </p:grpSpPr>
        <p:pic>
          <p:nvPicPr>
            <p:cNvPr id="3076" name="Picture 4" descr="C:\Users\admin\Documents\카카오톡 받은 파일\icon\icon_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2832" y="2960717"/>
              <a:ext cx="861415" cy="55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/>
            <p:cNvSpPr/>
            <p:nvPr/>
          </p:nvSpPr>
          <p:spPr>
            <a:xfrm>
              <a:off x="5652120" y="2723322"/>
              <a:ext cx="1427980" cy="14257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8168" y="3558652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ATTRACTING</a:t>
              </a:r>
              <a:br>
                <a:rPr lang="en-US" altLang="ko-KR" sz="1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</a:br>
              <a:r>
                <a:rPr lang="en-US" altLang="ko-KR" sz="1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EMPLOYEES</a:t>
              </a:r>
              <a:endParaRPr lang="ko-KR" altLang="en-US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245189" y="2636912"/>
            <a:ext cx="2646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本質</a:t>
            </a:r>
            <a:endParaRPr lang="ko-KR" altLang="en-US" sz="8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19081" y="290279"/>
            <a:ext cx="6110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18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-0.35399 -0.3664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08" y="-183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7" grpId="1"/>
      <p:bldP spid="17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6439" y="322597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방향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776033" y="1617699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47046" y="2142967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Lead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932040" y="1602881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51998" y="2128149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Interaction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937827" y="3789040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47175" y="4314308"/>
            <a:ext cx="1617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Performance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776033" y="3779227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59496" y="4178711"/>
            <a:ext cx="1069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</a:t>
            </a:r>
            <a:b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Channel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98" name="Picture 2" descr="C:\Users\admin\Documents\카카오톡 받은 파일\icon\icon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44" y="3028639"/>
            <a:ext cx="783902" cy="50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634778" y="3517940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Target</a:t>
            </a:r>
            <a:endParaRPr lang="ko-KR" altLang="en-US" sz="1400" dirty="0"/>
          </a:p>
        </p:txBody>
      </p:sp>
      <p:pic>
        <p:nvPicPr>
          <p:cNvPr id="13" name="Picture 2" descr="C:\Users\admin\Documents\카카오톡 받은 파일\icon\icon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578" y="3026583"/>
            <a:ext cx="783902" cy="50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min\Documents\카카오톡 받은 파일\icon\icon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578" y="3032391"/>
            <a:ext cx="783902" cy="50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155511" y="2924944"/>
            <a:ext cx="580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Main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7188024" y="4365104"/>
            <a:ext cx="497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Sub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7956376" y="290279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19 - 20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81481E-6 L -0.19653 0.055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275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-0.19705 0.055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61" y="277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48148E-6 L -0.27483 0.0571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284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-0.27535 0.0576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67" y="287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8148E-6 L -0.27553 -0.051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5" y="-256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8148E-6 L -0.27587 -0.0509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-254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59259E-6 L -0.19653 -0.0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-25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022E-16 L -0.19705 -0.0511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61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0.16094 -0.083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0.16094 0.1263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4" grpId="0"/>
      <p:bldP spid="4" grpId="1"/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42" y="3219469"/>
            <a:ext cx="1444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캠페인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8263" y="3228945"/>
            <a:ext cx="4515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48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잘 지내시죠</a:t>
            </a:r>
            <a:r>
              <a:rPr lang="en-US" altLang="ko-KR" sz="48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?”</a:t>
            </a:r>
            <a:endParaRPr lang="ko-KR" altLang="en-US" sz="4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19079" y="290279"/>
            <a:ext cx="611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21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196752"/>
            <a:ext cx="769359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149640670"/>
              </p:ext>
            </p:extLst>
          </p:nvPr>
        </p:nvGraphicFramePr>
        <p:xfrm>
          <a:off x="971600" y="1531394"/>
          <a:ext cx="7344816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직사각형 19"/>
          <p:cNvSpPr/>
          <p:nvPr/>
        </p:nvSpPr>
        <p:spPr>
          <a:xfrm>
            <a:off x="972564" y="1269784"/>
            <a:ext cx="6174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Step 1</a:t>
            </a:r>
            <a:endParaRPr lang="ko-KR" altLang="en-US" sz="1050" dirty="0"/>
          </a:p>
        </p:txBody>
      </p:sp>
      <p:sp>
        <p:nvSpPr>
          <p:cNvPr id="21" name="직사각형 20"/>
          <p:cNvSpPr/>
          <p:nvPr/>
        </p:nvSpPr>
        <p:spPr>
          <a:xfrm>
            <a:off x="2865020" y="1268760"/>
            <a:ext cx="6014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Step 2</a:t>
            </a:r>
            <a:endParaRPr lang="ko-KR" altLang="en-US" sz="1050" dirty="0"/>
          </a:p>
        </p:txBody>
      </p:sp>
      <p:sp>
        <p:nvSpPr>
          <p:cNvPr id="22" name="직사각형 21"/>
          <p:cNvSpPr/>
          <p:nvPr/>
        </p:nvSpPr>
        <p:spPr>
          <a:xfrm>
            <a:off x="4588932" y="1269784"/>
            <a:ext cx="6014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Step 3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6330787" y="1269784"/>
            <a:ext cx="6014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Step 4</a:t>
            </a:r>
            <a:endParaRPr lang="ko-KR" altLang="en-US" sz="1050" dirty="0"/>
          </a:p>
        </p:txBody>
      </p:sp>
      <p:sp>
        <p:nvSpPr>
          <p:cNvPr id="24" name="직사각형 23"/>
          <p:cNvSpPr/>
          <p:nvPr/>
        </p:nvSpPr>
        <p:spPr>
          <a:xfrm>
            <a:off x="979335" y="2247241"/>
            <a:ext cx="14526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광고노출영역</a:t>
            </a:r>
            <a:endParaRPr lang="en-US" altLang="ko-KR" sz="1000" dirty="0" smtClean="0"/>
          </a:p>
          <a:p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</a:t>
            </a:r>
          </a:p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Instagram</a:t>
            </a:r>
          </a:p>
          <a:p>
            <a:r>
              <a:rPr lang="en-US" altLang="ko-KR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Youtube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광고타겟</a:t>
            </a:r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고객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커스텀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오디언스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유사타겟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52538" y="2251474"/>
            <a:ext cx="146867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조회</a:t>
            </a:r>
            <a:r>
              <a:rPr lang="en-US" altLang="ko-KR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1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반응 유저 확보</a:t>
            </a:r>
            <a:endParaRPr lang="en-US" altLang="ko-KR" sz="1000" dirty="0" smtClean="0"/>
          </a:p>
          <a:p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ko-KR" altLang="en-US" sz="1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매체별</a:t>
            </a:r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타겟</a:t>
            </a:r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확보</a:t>
            </a:r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</a:t>
            </a:r>
          </a:p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Instagram</a:t>
            </a:r>
          </a:p>
          <a:p>
            <a:r>
              <a:rPr lang="en-US" altLang="ko-KR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Youtube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(google)</a:t>
            </a:r>
            <a:b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Kakao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02797" y="2251474"/>
            <a:ext cx="19816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이벤트 </a:t>
            </a:r>
            <a:r>
              <a:rPr lang="ko-KR" altLang="en-US" sz="1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콘텐츠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배너 광고를 통해</a:t>
            </a:r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이벤트페이지 유입 및 참여유도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124" name="Picture 4" descr="C:\Users\admin\Documents\카카오톡 받은 파일\KakaoTalk_20180523_00221260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64" y="3831417"/>
            <a:ext cx="1674186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dmin\Documents\카카오톡 받은 파일\KakaoTalk_20180523_00221439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22" y="3832383"/>
            <a:ext cx="1673116" cy="15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admin\Documents\카카오톡 받은 파일\KakaoTalk_20180523_00221591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50" y="3832383"/>
            <a:ext cx="1673117" cy="15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admin\Documents\카카오톡 받은 파일\KakaoTalk_20180523_002217439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614" y="3832383"/>
            <a:ext cx="1673116" cy="15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956376" y="290279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22 - 24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1752" y="3219469"/>
            <a:ext cx="1861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Vitality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캠페인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35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6916" y="3219469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자사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경쟁사 분석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851920" y="2708920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Vitality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012160" y="1793711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캐시워크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012160" y="3642494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워크온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19079" y="290279"/>
            <a:ext cx="611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</a:t>
            </a:r>
            <a:r>
              <a:rPr lang="en-US" altLang="ko-KR" sz="10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24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-0.23559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8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21180811"/>
              </p:ext>
            </p:extLst>
          </p:nvPr>
        </p:nvGraphicFramePr>
        <p:xfrm>
          <a:off x="971600" y="3331594"/>
          <a:ext cx="7344816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972564" y="3069984"/>
            <a:ext cx="6174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Step 1</a:t>
            </a:r>
            <a:endParaRPr lang="ko-KR" altLang="en-US" sz="1050" dirty="0"/>
          </a:p>
        </p:txBody>
      </p:sp>
      <p:sp>
        <p:nvSpPr>
          <p:cNvPr id="4" name="직사각형 3"/>
          <p:cNvSpPr/>
          <p:nvPr/>
        </p:nvSpPr>
        <p:spPr>
          <a:xfrm>
            <a:off x="2865020" y="3068960"/>
            <a:ext cx="6014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Step 2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4588932" y="3069984"/>
            <a:ext cx="6014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Step 3</a:t>
            </a:r>
            <a:endParaRPr lang="ko-KR" altLang="en-US" sz="1050" dirty="0"/>
          </a:p>
        </p:txBody>
      </p:sp>
      <p:sp>
        <p:nvSpPr>
          <p:cNvPr id="6" name="직사각형 5"/>
          <p:cNvSpPr/>
          <p:nvPr/>
        </p:nvSpPr>
        <p:spPr>
          <a:xfrm>
            <a:off x="6330787" y="3069984"/>
            <a:ext cx="6014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Step 4</a:t>
            </a:r>
            <a:endParaRPr lang="ko-KR" altLang="en-US" sz="1050" dirty="0"/>
          </a:p>
        </p:txBody>
      </p:sp>
      <p:sp>
        <p:nvSpPr>
          <p:cNvPr id="7" name="직사각형 6"/>
          <p:cNvSpPr/>
          <p:nvPr/>
        </p:nvSpPr>
        <p:spPr>
          <a:xfrm>
            <a:off x="979335" y="4047441"/>
            <a:ext cx="198323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SNS</a:t>
            </a:r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채널을 통해</a:t>
            </a:r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기간한정 프로모션 코드발행</a:t>
            </a:r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댓글로</a:t>
            </a:r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이벤트 신청</a:t>
            </a:r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</a:t>
            </a:r>
            <a:r>
              <a:rPr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한달간</a:t>
            </a:r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일일 포인트</a:t>
            </a:r>
            <a:r>
              <a:rPr lang="en-US" altLang="ko-KR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x2 </a:t>
            </a:r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제공</a:t>
            </a:r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이벤트 참여유저</a:t>
            </a:r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성향 및 </a:t>
            </a:r>
            <a:r>
              <a:rPr lang="ko-KR" altLang="en-US" sz="1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타겟</a:t>
            </a:r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확정</a:t>
            </a:r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52538" y="4051674"/>
            <a:ext cx="142539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리워드</a:t>
            </a:r>
            <a:r>
              <a:rPr lang="ko-KR" altLang="en-US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광고로 </a:t>
            </a:r>
            <a:r>
              <a:rPr lang="ko-KR" altLang="en-US" sz="1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부스트</a:t>
            </a:r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캐시워크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워크온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 유저 대상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설치 광고 및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시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리워드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제공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FB/</a:t>
            </a:r>
            <a:r>
              <a:rPr lang="en-US" altLang="ko-KR" sz="1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Insta</a:t>
            </a:r>
            <a:r>
              <a:rPr lang="en-US" altLang="ko-KR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/Google</a:t>
            </a:r>
          </a:p>
          <a:p>
            <a:endParaRPr lang="en-US" altLang="ko-KR" sz="8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이벤트 참여 유저 성향과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유사한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유저타겟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설치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광고 진행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02797" y="4051674"/>
            <a:ext cx="154080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FB/</a:t>
            </a:r>
            <a:r>
              <a:rPr lang="en-US" altLang="ko-KR" sz="11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Insta</a:t>
            </a:r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/Google</a:t>
            </a:r>
          </a:p>
          <a:p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 이상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실행을 하지 않은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회원 유저를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타겟으로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실행 광고 진행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71388" y="4051674"/>
            <a:ext cx="144783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FB/</a:t>
            </a:r>
            <a:r>
              <a:rPr lang="en-US" altLang="ko-KR" sz="11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Insta</a:t>
            </a:r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/Google</a:t>
            </a:r>
          </a:p>
          <a:p>
            <a:endParaRPr lang="en-US" altLang="ko-KR" sz="1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활동 유저 중 일정 포인트에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근접한 유저를 대상으로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포인트 독려 광고 진행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411760" y="2723322"/>
            <a:ext cx="1427980" cy="1425758"/>
            <a:chOff x="2411760" y="950968"/>
            <a:chExt cx="1427980" cy="1425758"/>
          </a:xfrm>
        </p:grpSpPr>
        <p:sp>
          <p:nvSpPr>
            <p:cNvPr id="15" name="직사각형 14"/>
            <p:cNvSpPr/>
            <p:nvPr/>
          </p:nvSpPr>
          <p:spPr>
            <a:xfrm>
              <a:off x="2762938" y="1791215"/>
              <a:ext cx="7377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Target</a:t>
              </a:r>
              <a:endParaRPr lang="ko-KR" altLang="en-US" sz="1400" dirty="0"/>
            </a:p>
          </p:txBody>
        </p:sp>
        <p:pic>
          <p:nvPicPr>
            <p:cNvPr id="16" name="Picture 2" descr="C:\Users\admin\Documents\카카오톡 받은 파일\icon\icon_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738" y="1305666"/>
              <a:ext cx="783902" cy="50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2411760" y="950968"/>
              <a:ext cx="1427980" cy="14257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304260" y="2714856"/>
            <a:ext cx="1427980" cy="1425758"/>
            <a:chOff x="5304260" y="942502"/>
            <a:chExt cx="1427980" cy="1425758"/>
          </a:xfrm>
        </p:grpSpPr>
        <p:sp>
          <p:nvSpPr>
            <p:cNvPr id="18" name="타원 17"/>
            <p:cNvSpPr/>
            <p:nvPr/>
          </p:nvSpPr>
          <p:spPr>
            <a:xfrm>
              <a:off x="5304260" y="942502"/>
              <a:ext cx="1427980" cy="14257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19" name="Picture 2" descr="C:\Users\admin\Documents\카카오톡 받은 파일\icon\icon_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660" y="1267809"/>
              <a:ext cx="775179" cy="496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535107" y="1791215"/>
              <a:ext cx="9557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Message</a:t>
              </a:r>
              <a:endParaRPr lang="ko-KR" altLang="en-US" sz="1400" dirty="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7956376" y="290279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27 - 29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35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15677 -0.210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47" y="-1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48148E-6 L -0.30781 -0.2097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9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4" grpId="0"/>
      <p:bldP spid="5" grpId="0"/>
      <p:bldP spid="6" grpId="0"/>
      <p:bldP spid="7" grpId="0"/>
      <p:bldP spid="8" grpId="0"/>
      <p:bldP spid="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171215_LCV\171215_LCV\171215_LCV-2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79"/>
            <a:ext cx="8640960" cy="576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67544" y="692696"/>
            <a:ext cx="3240360" cy="25202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78829" y="1241465"/>
            <a:ext cx="1636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AIA</a:t>
            </a:r>
            <a:endParaRPr lang="ko-KR" altLang="en-US" sz="8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5104" y="3229674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Team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순서도: 대체 처리 2"/>
          <p:cNvSpPr/>
          <p:nvPr/>
        </p:nvSpPr>
        <p:spPr>
          <a:xfrm>
            <a:off x="4103948" y="1912599"/>
            <a:ext cx="936104" cy="43204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r>
              <a:rPr lang="ko-KR" altLang="en-US" sz="1050">
                <a:latin typeface="HY헤드라인M" panose="02030600000101010101" pitchFamily="18" charset="-127"/>
                <a:ea typeface="HY헤드라인M" panose="02030600000101010101" pitchFamily="18" charset="-127"/>
              </a:rPr>
              <a:t>획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572000" y="2416655"/>
            <a:ext cx="0" cy="720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572000" y="2776695"/>
            <a:ext cx="21602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대체 처리 7"/>
          <p:cNvSpPr/>
          <p:nvPr/>
        </p:nvSpPr>
        <p:spPr>
          <a:xfrm>
            <a:off x="4099715" y="3208743"/>
            <a:ext cx="936104" cy="43204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컨텐츠기획</a:t>
            </a:r>
            <a:endParaRPr lang="ko-KR" altLang="en-US" sz="10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572000" y="3712799"/>
            <a:ext cx="0" cy="720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131840" y="4072839"/>
            <a:ext cx="2880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733893" y="2776695"/>
            <a:ext cx="0" cy="3600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012160" y="4072839"/>
            <a:ext cx="0" cy="3600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131840" y="4072839"/>
            <a:ext cx="0" cy="3600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대체 처리 14"/>
          <p:cNvSpPr/>
          <p:nvPr/>
        </p:nvSpPr>
        <p:spPr>
          <a:xfrm>
            <a:off x="6266281" y="3208743"/>
            <a:ext cx="936104" cy="43204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</a:t>
            </a:r>
            <a:endParaRPr lang="ko-KR" altLang="en-US" sz="10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순서도: 대체 처리 15"/>
          <p:cNvSpPr/>
          <p:nvPr/>
        </p:nvSpPr>
        <p:spPr>
          <a:xfrm>
            <a:off x="4103948" y="4504887"/>
            <a:ext cx="936104" cy="43204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에디팅</a:t>
            </a:r>
            <a:endParaRPr lang="ko-KR" altLang="en-US" sz="10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2663788" y="4504887"/>
            <a:ext cx="936104" cy="43204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</a:t>
            </a:r>
            <a:endParaRPr lang="ko-KR" altLang="en-US" sz="10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5544108" y="4504887"/>
            <a:ext cx="936104" cy="43204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영상</a:t>
            </a:r>
            <a:endParaRPr lang="ko-KR" altLang="en-US" sz="10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22373" y="1969272"/>
            <a:ext cx="13839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총괄 운영 및 커뮤니케이션</a:t>
            </a:r>
            <a:endParaRPr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캠페인 기획 및 위기관리 </a:t>
            </a:r>
            <a:endParaRPr lang="ko-KR" altLang="en-US" sz="700" dirty="0"/>
          </a:p>
        </p:txBody>
      </p:sp>
      <p:sp>
        <p:nvSpPr>
          <p:cNvPr id="22" name="직사각형 21"/>
          <p:cNvSpPr/>
          <p:nvPr/>
        </p:nvSpPr>
        <p:spPr>
          <a:xfrm>
            <a:off x="2722373" y="3269649"/>
            <a:ext cx="13839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캠페인 </a:t>
            </a:r>
            <a:endParaRPr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매니지먼트 </a:t>
            </a:r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리포팅</a:t>
            </a:r>
            <a:endParaRPr lang="ko-KR" altLang="en-US" sz="700" dirty="0"/>
          </a:p>
        </p:txBody>
      </p:sp>
      <p:sp>
        <p:nvSpPr>
          <p:cNvPr id="23" name="직사각형 22"/>
          <p:cNvSpPr/>
          <p:nvPr/>
        </p:nvSpPr>
        <p:spPr>
          <a:xfrm>
            <a:off x="2445516" y="5007714"/>
            <a:ext cx="13839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디자인 작업</a:t>
            </a:r>
            <a:endParaRPr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페이스북</a:t>
            </a:r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블로그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레이아웃</a:t>
            </a:r>
            <a:endParaRPr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이벤트 페이지 디자인</a:t>
            </a:r>
            <a:endParaRPr lang="ko-KR" altLang="en-US" sz="700" dirty="0"/>
          </a:p>
        </p:txBody>
      </p:sp>
      <p:sp>
        <p:nvSpPr>
          <p:cNvPr id="24" name="직사각형 23"/>
          <p:cNvSpPr/>
          <p:nvPr/>
        </p:nvSpPr>
        <p:spPr>
          <a:xfrm>
            <a:off x="3888385" y="5007714"/>
            <a:ext cx="13839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구성</a:t>
            </a:r>
            <a:endParaRPr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카피라이팅</a:t>
            </a:r>
            <a:endParaRPr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기사 취재</a:t>
            </a:r>
            <a:endParaRPr lang="ko-KR" altLang="en-US" sz="700" dirty="0"/>
          </a:p>
        </p:txBody>
      </p:sp>
      <p:sp>
        <p:nvSpPr>
          <p:cNvPr id="25" name="직사각형 24"/>
          <p:cNvSpPr/>
          <p:nvPr/>
        </p:nvSpPr>
        <p:spPr>
          <a:xfrm>
            <a:off x="5337011" y="5007714"/>
            <a:ext cx="13839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영상 촬영</a:t>
            </a:r>
            <a:endParaRPr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편집 </a:t>
            </a:r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CG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작업</a:t>
            </a:r>
            <a:endParaRPr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47440" y="3652261"/>
            <a:ext cx="13839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광고 운영</a:t>
            </a:r>
            <a:endParaRPr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광고 캠페인 매니지먼트</a:t>
            </a:r>
            <a:endParaRPr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및 </a:t>
            </a:r>
            <a:r>
              <a:rPr lang="ko-KR" altLang="en-US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리포팅</a:t>
            </a:r>
            <a:endParaRPr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956376" y="290279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31 - 35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35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 animBg="1"/>
      <p:bldP spid="15" grpId="0" animBg="1"/>
      <p:bldP spid="16" grpId="0" animBg="1"/>
      <p:bldP spid="17" grpId="0" animBg="1"/>
      <p:bldP spid="18" grpId="0" animBg="1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3565" y="3065914"/>
            <a:ext cx="2856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35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171215_LCV\171215_LCV\171215_LCV-2-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548681"/>
            <a:ext cx="8628018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7544" y="692696"/>
            <a:ext cx="8208912" cy="25202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30001" y="1321939"/>
            <a:ext cx="6681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smtClean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꼭 뽑아주세요</a:t>
            </a:r>
            <a:endParaRPr lang="ko-KR" altLang="en-US" sz="8000" dirty="0">
              <a:solidFill>
                <a:schemeClr val="bg1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7453" y="3072954"/>
            <a:ext cx="298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LCVENTURES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2171893"/>
              </p:ext>
            </p:extLst>
          </p:nvPr>
        </p:nvGraphicFramePr>
        <p:xfrm>
          <a:off x="253137" y="1986737"/>
          <a:ext cx="8639344" cy="288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/>
          <p:cNvSpPr/>
          <p:nvPr/>
        </p:nvSpPr>
        <p:spPr>
          <a:xfrm>
            <a:off x="251520" y="1124744"/>
            <a:ext cx="8640960" cy="475252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/>
          <p:cNvSpPr/>
          <p:nvPr/>
        </p:nvSpPr>
        <p:spPr>
          <a:xfrm>
            <a:off x="395536" y="1196752"/>
            <a:ext cx="4176464" cy="4536504"/>
          </a:xfrm>
          <a:prstGeom prst="flowChartProcess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33564" y="4541920"/>
            <a:ext cx="13789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Only</a:t>
            </a:r>
            <a:br>
              <a:rPr lang="en-US" altLang="ko-KR" sz="15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5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Performance</a:t>
            </a:r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7273" y="4284871"/>
            <a:ext cx="769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~2016</a:t>
            </a:r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4572000" y="1196752"/>
            <a:ext cx="4176464" cy="4536504"/>
          </a:xfrm>
          <a:prstGeom prst="flowChartProcess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68048" y="1825890"/>
            <a:ext cx="13789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Creative +</a:t>
            </a:r>
            <a:br>
              <a:rPr lang="en-US" altLang="ko-KR" sz="15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5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Performance</a:t>
            </a:r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1757" y="1568841"/>
            <a:ext cx="769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2017~</a:t>
            </a:r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63026" y="290279"/>
            <a:ext cx="5325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4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85813E-6 L -0.38802 -0.4195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20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Graphic spid="3" grpId="1">
        <p:bldAsOne/>
      </p:bldGraphic>
      <p:bldP spid="5" grpId="0" animBg="1"/>
      <p:bldP spid="13" grpId="0" animBg="1"/>
      <p:bldP spid="6" grpId="0"/>
      <p:bldP spid="7" grpId="0"/>
      <p:bldP spid="14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513" y="391965"/>
            <a:ext cx="1582484" cy="392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LCVENTURES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1115262"/>
            <a:ext cx="8640960" cy="475252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977895" y="1688109"/>
            <a:ext cx="1080120" cy="10589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마케팅본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</a:t>
            </a:r>
            <a:endParaRPr lang="en-US" altLang="ko-KR" sz="9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00192" y="2861449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804248" y="2861449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308304" y="2861449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812360" y="2861449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316416" y="2861449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984268" y="3704333"/>
            <a:ext cx="1080120" cy="10589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지원본부</a:t>
            </a:r>
            <a:endParaRPr lang="en-US" altLang="ko-KR" sz="9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567059" y="4869160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04496" y="1634655"/>
            <a:ext cx="1800200" cy="47396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444515" y="3760807"/>
            <a:ext cx="1479842" cy="14519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333654" y="2326717"/>
            <a:ext cx="2534489" cy="7531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3325189" y="4749367"/>
            <a:ext cx="2168706" cy="32612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119924" y="4003233"/>
            <a:ext cx="1800200" cy="3481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325189" y="3154274"/>
            <a:ext cx="2096698" cy="64563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237370" y="4418084"/>
            <a:ext cx="1667326" cy="219607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071115" y="4869160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575171" y="4869160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8079227" y="4869160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01041" y="4911490"/>
            <a:ext cx="36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58416" y="4911490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MV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70938" y="4911490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DV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91926" y="4911490"/>
            <a:ext cx="415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131840" y="1268760"/>
            <a:ext cx="0" cy="442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18687" y="1345001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</a:t>
            </a:r>
            <a:endParaRPr lang="ko-KR" altLang="en-US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7021" y="1634727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endParaRPr lang="ko-KR" altLang="en-US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1760" y="2403909"/>
            <a:ext cx="56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2016</a:t>
            </a:r>
            <a:endParaRPr lang="ko-KR" altLang="en-US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03948" y="39675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2015</a:t>
            </a:r>
            <a:endParaRPr lang="ko-KR" altLang="en-US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1760" y="4985164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2014</a:t>
            </a:r>
            <a:endParaRPr lang="ko-KR" altLang="en-US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5222353"/>
            <a:ext cx="248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엘씨벤처스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설립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모바일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미디어 마케팅 본부</a:t>
            </a:r>
            <a:endParaRPr lang="ko-KR" altLang="en-US" sz="9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869" y="2680908"/>
            <a:ext cx="248795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모바일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마케팅 사업본부 확장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KAKAO Mobile AD Team</a:t>
            </a:r>
          </a:p>
          <a:p>
            <a:pPr algn="r"/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AD Team</a:t>
            </a:r>
          </a:p>
          <a:p>
            <a:pPr algn="r"/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Band AD Team</a:t>
            </a:r>
          </a:p>
          <a:p>
            <a:pPr algn="r"/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지원본부 확장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Design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Team</a:t>
            </a:r>
          </a:p>
          <a:p>
            <a:pPr algn="r"/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Development Team</a:t>
            </a:r>
          </a:p>
          <a:p>
            <a:pPr algn="r"/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경영지원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Team</a:t>
            </a:r>
          </a:p>
          <a:p>
            <a:pPr algn="r"/>
            <a:endParaRPr lang="en-US" altLang="ko-KR" sz="700" dirty="0" smtClean="0">
              <a:solidFill>
                <a:schemeClr val="bg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바이두맵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공식 </a:t>
            </a:r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리셀러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선정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한국 프리랜서 아나운서 연합 </a:t>
            </a:r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MOU</a:t>
            </a:r>
          </a:p>
          <a:p>
            <a:pPr algn="r"/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대한 </a:t>
            </a:r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SNS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운영자 협회 </a:t>
            </a:r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자문사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endParaRPr lang="en-US" altLang="ko-KR" sz="9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랜딩페이지 관리 프로그램 개발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97021" y="4234443"/>
            <a:ext cx="248795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마케팅 본부 확장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SA Team</a:t>
            </a:r>
          </a:p>
          <a:p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 Team</a:t>
            </a:r>
          </a:p>
          <a:p>
            <a:endParaRPr lang="en-US" altLang="ko-KR" sz="9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KAKAO 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공식대행사 선정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BAND </a:t>
            </a:r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새소식광고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독점 광고대행사 선정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9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KAKAO </a:t>
            </a:r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모바일광고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광고대행사 매출 </a:t>
            </a:r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위달성</a:t>
            </a:r>
            <a:endParaRPr lang="ko-KR" altLang="en-US" sz="9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1254" y="1926992"/>
            <a:ext cx="2710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지원본부 확장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700" dirty="0" smtClean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영상제작 </a:t>
            </a:r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Team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9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Agency Directory 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광고대행사 선정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SK communications 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공식대행사 선정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SK Planet 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공식대행사 선정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Yellow mobile 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공식대행사 선정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Taboola</a:t>
            </a:r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공식대행사 선정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9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KAKAO 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광고 성과측정 프로그램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업무자동화 프로그램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추출 프로그램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인스타그램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자동 </a:t>
            </a:r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팔로워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증가 프로그램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543" y="1600788"/>
            <a:ext cx="24879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KAKAO 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프리미엄 공식대행사 선정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Google C-Level 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 선정</a:t>
            </a:r>
            <a:endParaRPr lang="en-US" altLang="ko-KR" sz="9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en-US" altLang="ko-KR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SK Planet </a:t>
            </a:r>
            <a:r>
              <a:rPr lang="ko-KR" altLang="en-US" sz="9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디자인외주사</a:t>
            </a:r>
            <a:r>
              <a:rPr lang="ko-KR" altLang="en-US" sz="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선정</a:t>
            </a:r>
            <a:endParaRPr lang="ko-KR" altLang="en-US" sz="9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363026" y="290279"/>
            <a:ext cx="5325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4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7083" y="2454799"/>
            <a:ext cx="33698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Creative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</a:t>
            </a:r>
            <a:endParaRPr lang="en-US" altLang="ko-KR" sz="4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Performance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6323" y="1988840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영상 제작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5761" y="4469050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운영관리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513" y="391965"/>
            <a:ext cx="1582484" cy="392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LCVENTURES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63026" y="290279"/>
            <a:ext cx="5325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5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91" y="1800863"/>
            <a:ext cx="1792405" cy="3371429"/>
          </a:xfrm>
          <a:prstGeom prst="rect">
            <a:avLst/>
          </a:prstGeom>
        </p:spPr>
      </p:pic>
      <p:pic>
        <p:nvPicPr>
          <p:cNvPr id="2" name="그림 1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3" y="1804809"/>
            <a:ext cx="1895238" cy="3371429"/>
          </a:xfrm>
          <a:prstGeom prst="rect">
            <a:avLst/>
          </a:prstGeom>
        </p:spPr>
      </p:pic>
      <p:pic>
        <p:nvPicPr>
          <p:cNvPr id="3" name="그림 2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804809"/>
            <a:ext cx="1895238" cy="3371429"/>
          </a:xfrm>
          <a:prstGeom prst="rect">
            <a:avLst/>
          </a:prstGeom>
        </p:spPr>
      </p:pic>
      <p:pic>
        <p:nvPicPr>
          <p:cNvPr id="4" name="그림 3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42" y="1804808"/>
            <a:ext cx="1895238" cy="3371429"/>
          </a:xfrm>
          <a:prstGeom prst="rect">
            <a:avLst/>
          </a:prstGeom>
        </p:spPr>
      </p:pic>
      <p:pic>
        <p:nvPicPr>
          <p:cNvPr id="5" name="그림 4">
            <a:hlinkClick r:id="rId11" action="ppaction://hlinkfile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40" y="1807660"/>
            <a:ext cx="1895238" cy="3371429"/>
          </a:xfrm>
          <a:prstGeom prst="rect">
            <a:avLst/>
          </a:prstGeom>
        </p:spPr>
      </p:pic>
      <p:pic>
        <p:nvPicPr>
          <p:cNvPr id="6" name="그림 5">
            <a:hlinkClick r:id="rId13" action="ppaction://hlinkfil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92" y="1800863"/>
            <a:ext cx="1895238" cy="337142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363026" y="290279"/>
            <a:ext cx="5325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6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1229" y="3232215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191627" y="2492896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3635" y="2535226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06920" y="3265239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ROAS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3124" y="2937690"/>
            <a:ext cx="5421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580%</a:t>
            </a:r>
          </a:p>
        </p:txBody>
      </p:sp>
      <p:sp>
        <p:nvSpPr>
          <p:cNvPr id="7" name="타원 6"/>
          <p:cNvSpPr/>
          <p:nvPr/>
        </p:nvSpPr>
        <p:spPr>
          <a:xfrm>
            <a:off x="2189351" y="3429000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1359" y="3471330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0848" y="3873794"/>
            <a:ext cx="5421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580%</a:t>
            </a:r>
          </a:p>
        </p:txBody>
      </p:sp>
      <p:sp>
        <p:nvSpPr>
          <p:cNvPr id="10" name="타원 9"/>
          <p:cNvSpPr/>
          <p:nvPr/>
        </p:nvSpPr>
        <p:spPr>
          <a:xfrm>
            <a:off x="2189287" y="4378780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1295" y="442111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0784" y="4823574"/>
            <a:ext cx="5421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308%</a:t>
            </a:r>
          </a:p>
        </p:txBody>
      </p:sp>
      <p:sp>
        <p:nvSpPr>
          <p:cNvPr id="13" name="타원 12"/>
          <p:cNvSpPr/>
          <p:nvPr/>
        </p:nvSpPr>
        <p:spPr>
          <a:xfrm>
            <a:off x="3635958" y="2491476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7966" y="2533806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47431" y="326381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61006" y="2936270"/>
            <a:ext cx="5950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600/M</a:t>
            </a:r>
          </a:p>
        </p:txBody>
      </p:sp>
      <p:sp>
        <p:nvSpPr>
          <p:cNvPr id="17" name="타원 16"/>
          <p:cNvSpPr/>
          <p:nvPr/>
        </p:nvSpPr>
        <p:spPr>
          <a:xfrm>
            <a:off x="3633682" y="3427580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5690" y="346991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17854" y="3872374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1500/M</a:t>
            </a:r>
          </a:p>
        </p:txBody>
      </p:sp>
      <p:sp>
        <p:nvSpPr>
          <p:cNvPr id="20" name="타원 19"/>
          <p:cNvSpPr/>
          <p:nvPr/>
        </p:nvSpPr>
        <p:spPr>
          <a:xfrm>
            <a:off x="3633618" y="4377360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05626" y="4419690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17790" y="4822154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3000/M</a:t>
            </a:r>
          </a:p>
        </p:txBody>
      </p:sp>
      <p:sp>
        <p:nvSpPr>
          <p:cNvPr id="23" name="타원 22"/>
          <p:cNvSpPr/>
          <p:nvPr/>
        </p:nvSpPr>
        <p:spPr>
          <a:xfrm>
            <a:off x="5071823" y="2488663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43831" y="2530993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4404" y="326100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CPV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40151" y="2933457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</a:t>
            </a:r>
            <a:r>
              <a:rPr lang="en-US" altLang="ko-KR" sz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KRW</a:t>
            </a:r>
            <a:endParaRPr lang="en-US" altLang="ko-KR" sz="11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69547" y="3424767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41555" y="346709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37875" y="3869561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21</a:t>
            </a:r>
            <a:r>
              <a:rPr lang="en-US" altLang="ko-KR" sz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KRW</a:t>
            </a:r>
            <a:endParaRPr lang="en-US" altLang="ko-KR" sz="11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69483" y="4374547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41491" y="4416877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06982" y="4819341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CPL : 301</a:t>
            </a:r>
            <a:r>
              <a:rPr lang="en-US" altLang="ko-KR" sz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KRW</a:t>
            </a:r>
            <a:endParaRPr lang="en-US" altLang="ko-KR" sz="11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511921" y="2488663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83929" y="2530993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08165" y="3261006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CPI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39373" y="2933457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900</a:t>
            </a:r>
            <a:r>
              <a:rPr lang="en-US" altLang="ko-KR" sz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KRW</a:t>
            </a:r>
            <a:endParaRPr lang="en-US" altLang="ko-KR" sz="11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509645" y="3424767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54313" y="3467097"/>
            <a:ext cx="346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37097" y="3869561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300</a:t>
            </a:r>
            <a:r>
              <a:rPr lang="en-US" altLang="ko-KR" sz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KRW</a:t>
            </a:r>
            <a:endParaRPr lang="en-US" altLang="ko-KR" sz="11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509581" y="4374547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81589" y="4416877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37033" y="4819341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500</a:t>
            </a:r>
            <a:r>
              <a:rPr lang="en-US" altLang="ko-KR" sz="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KRW</a:t>
            </a:r>
            <a:endParaRPr lang="en-US" altLang="ko-KR" sz="11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363026" y="290279"/>
            <a:ext cx="5325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7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73993" y="3227982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PERFORMANCE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11111E-6 L 0.00053 -0.2085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044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7 L -5.55556E-7 -0.2083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1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0.00052 -0.2078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039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33333E-6 L 0.00052 -0.2078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5" grpId="1"/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4" grpId="0"/>
      <p:bldP spid="15" grpId="0"/>
      <p:bldP spid="15" grpId="1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5" grpId="1"/>
      <p:bldP spid="26" grpId="0"/>
      <p:bldP spid="27" grpId="0" animBg="1"/>
      <p:bldP spid="28" grpId="0"/>
      <p:bldP spid="29" grpId="0"/>
      <p:bldP spid="30" grpId="0" animBg="1"/>
      <p:bldP spid="31" grpId="0"/>
      <p:bldP spid="32" grpId="0"/>
      <p:bldP spid="33" grpId="0" animBg="1"/>
      <p:bldP spid="34" grpId="0"/>
      <p:bldP spid="35" grpId="0"/>
      <p:bldP spid="35" grpId="1"/>
      <p:bldP spid="36" grpId="0"/>
      <p:bldP spid="37" grpId="0" animBg="1"/>
      <p:bldP spid="38" grpId="0"/>
      <p:bldP spid="39" grpId="0"/>
      <p:bldP spid="40" grpId="0" animBg="1"/>
      <p:bldP spid="41" grpId="0"/>
      <p:bldP spid="42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683214" y="2723322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135781" y="2723322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PERIOD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569391" y="2717386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MEDIA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004799" y="2721619"/>
            <a:ext cx="1427980" cy="14257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20934" y="324688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63026" y="290279"/>
            <a:ext cx="5325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 8  ]</a:t>
            </a:r>
            <a:endParaRPr lang="ko-KR" altLang="en-US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9373" y="3232215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ANALYSIS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732</Words>
  <Application>Microsoft Office PowerPoint</Application>
  <PresentationFormat>화면 슬라이드 쇼(4:3)</PresentationFormat>
  <Paragraphs>319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HY견고딕</vt:lpstr>
      <vt:lpstr>HY궁서B</vt:lpstr>
      <vt:lpstr>HY헤드라인M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Yongmoo Kwon</dc:creator>
  <cp:lastModifiedBy>Windows 사용자</cp:lastModifiedBy>
  <cp:revision>47</cp:revision>
  <dcterms:created xsi:type="dcterms:W3CDTF">2018-05-22T10:00:44Z</dcterms:created>
  <dcterms:modified xsi:type="dcterms:W3CDTF">2018-05-23T01:42:45Z</dcterms:modified>
</cp:coreProperties>
</file>